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94" r:id="rId2"/>
    <p:sldId id="295" r:id="rId3"/>
    <p:sldId id="311" r:id="rId4"/>
    <p:sldId id="296" r:id="rId5"/>
    <p:sldId id="297" r:id="rId6"/>
    <p:sldId id="298" r:id="rId7"/>
    <p:sldId id="303" r:id="rId8"/>
    <p:sldId id="300" r:id="rId9"/>
    <p:sldId id="301" r:id="rId10"/>
    <p:sldId id="302" r:id="rId11"/>
    <p:sldId id="257" r:id="rId12"/>
    <p:sldId id="274" r:id="rId13"/>
    <p:sldId id="276" r:id="rId14"/>
    <p:sldId id="277" r:id="rId15"/>
    <p:sldId id="278" r:id="rId16"/>
    <p:sldId id="259" r:id="rId17"/>
    <p:sldId id="279" r:id="rId18"/>
    <p:sldId id="280" r:id="rId19"/>
    <p:sldId id="260" r:id="rId20"/>
    <p:sldId id="261" r:id="rId21"/>
    <p:sldId id="291" r:id="rId22"/>
    <p:sldId id="283" r:id="rId23"/>
    <p:sldId id="292" r:id="rId24"/>
    <p:sldId id="308" r:id="rId25"/>
    <p:sldId id="309" r:id="rId26"/>
    <p:sldId id="286" r:id="rId27"/>
    <p:sldId id="266" r:id="rId28"/>
    <p:sldId id="293" r:id="rId29"/>
    <p:sldId id="281" r:id="rId30"/>
    <p:sldId id="282" r:id="rId31"/>
    <p:sldId id="284" r:id="rId32"/>
    <p:sldId id="288" r:id="rId33"/>
    <p:sldId id="290" r:id="rId34"/>
    <p:sldId id="289" r:id="rId35"/>
    <p:sldId id="304" r:id="rId36"/>
    <p:sldId id="305" r:id="rId37"/>
    <p:sldId id="306" r:id="rId38"/>
    <p:sldId id="307" r:id="rId39"/>
    <p:sldId id="287" r:id="rId40"/>
    <p:sldId id="285" r:id="rId41"/>
    <p:sldId id="310" r:id="rId42"/>
    <p:sldId id="268" r:id="rId43"/>
    <p:sldId id="263" r:id="rId44"/>
    <p:sldId id="264" r:id="rId45"/>
    <p:sldId id="269" r:id="rId46"/>
    <p:sldId id="265" r:id="rId4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2" autoAdjust="0"/>
    <p:restoredTop sz="82751" autoAdjust="0"/>
  </p:normalViewPr>
  <p:slideViewPr>
    <p:cSldViewPr snapToGrid="0">
      <p:cViewPr varScale="1">
        <p:scale>
          <a:sx n="97" d="100"/>
          <a:sy n="97" d="100"/>
        </p:scale>
        <p:origin x="138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year of construction</a:t>
            </a:r>
            <a:r>
              <a:rPr lang="en-US" baseline="0" dirty="0"/>
              <a:t>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506558186800568"/>
          <c:y val="0.1329149814727674"/>
          <c:w val="0.68329704753125464"/>
          <c:h val="0.63840554344793443"/>
        </c:manualLayout>
      </c:layout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A41-394F-AA3E-E62B9940294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A41-394F-AA3E-E62B9940294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A41-394F-AA3E-E62B9940294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A41-394F-AA3E-E62B99402941}"/>
              </c:ext>
            </c:extLst>
          </c:dPt>
          <c:cat>
            <c:strRef>
              <c:f>Tabelle1!$A$2:$A$5</c:f>
              <c:strCache>
                <c:ptCount val="4"/>
                <c:pt idx="0">
                  <c:v>before 1946</c:v>
                </c:pt>
                <c:pt idx="1">
                  <c:v>1946-1977</c:v>
                </c:pt>
                <c:pt idx="2">
                  <c:v>1978 - 2014</c:v>
                </c:pt>
                <c:pt idx="3">
                  <c:v>after 2014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25</c:v>
                </c:pt>
                <c:pt idx="1">
                  <c:v>35</c:v>
                </c:pt>
                <c:pt idx="2">
                  <c:v>35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B0-F14B-B550-17FD81075A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2500000000000001E-2"/>
          <c:y val="0.80264949614982184"/>
          <c:w val="0.95492396653543299"/>
          <c:h val="0.174740475501959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B95F3-0557-304F-A425-74B74408DC2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B2BFA-58D9-ED43-8040-25821433DD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3204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ebwell.fi/en/news/how-is-the-cop-of-a-heat-pump-calculated-and-what-affects-it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nddesignsmagazine.com/heating/air-source-heat-pumps-vs-ground-source-heat-pumps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 </a:t>
            </a:r>
            <a:r>
              <a:rPr lang="de-DE" dirty="0" err="1"/>
              <a:t>picture</a:t>
            </a:r>
            <a:r>
              <a:rPr lang="de-DE" dirty="0"/>
              <a:t>: https://</a:t>
            </a:r>
            <a:r>
              <a:rPr lang="de-DE" dirty="0" err="1"/>
              <a:t>www.freepik.com</a:t>
            </a:r>
            <a:r>
              <a:rPr lang="de-DE" dirty="0"/>
              <a:t>/</a:t>
            </a:r>
            <a:r>
              <a:rPr lang="de-DE" dirty="0" err="1"/>
              <a:t>free-photos-vectors</a:t>
            </a:r>
            <a:r>
              <a:rPr lang="de-DE" dirty="0"/>
              <a:t>/</a:t>
            </a:r>
            <a:r>
              <a:rPr lang="de-DE" dirty="0" err="1"/>
              <a:t>renewable</a:t>
            </a:r>
            <a:r>
              <a:rPr lang="de-DE" dirty="0"/>
              <a:t>-</a:t>
            </a:r>
            <a:r>
              <a:rPr lang="de-DE" dirty="0" err="1"/>
              <a:t>energy</a:t>
            </a:r>
            <a:r>
              <a:rPr lang="de-DE" dirty="0"/>
              <a:t>-city</a:t>
            </a:r>
          </a:p>
          <a:p>
            <a:r>
              <a:rPr lang="de-DE" dirty="0"/>
              <a:t>Alternative:</a:t>
            </a:r>
          </a:p>
          <a:p>
            <a:r>
              <a:rPr lang="de-DE" dirty="0"/>
              <a:t>https://</a:t>
            </a:r>
            <a:r>
              <a:rPr lang="de-DE" dirty="0" err="1"/>
              <a:t>www.re-thinkingthefuture.com</a:t>
            </a:r>
            <a:r>
              <a:rPr lang="de-DE" dirty="0"/>
              <a:t>/</a:t>
            </a:r>
            <a:r>
              <a:rPr lang="de-DE" dirty="0" err="1"/>
              <a:t>architects</a:t>
            </a:r>
            <a:r>
              <a:rPr lang="de-DE" dirty="0"/>
              <a:t>-lounge/a334-5-renewable-energy-sources-that-are-going-to-impact-the-building-industry-in-the-future/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564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https://gebwell.fi/en/news/how-is-the-cop-of-a-heat-pump-calculated-and-what-affects-it/</a:t>
            </a:r>
            <a:r>
              <a:rPr lang="de-DE" dirty="0"/>
              <a:t> ;</a:t>
            </a:r>
          </a:p>
          <a:p>
            <a:r>
              <a:rPr lang="de-DE" dirty="0"/>
              <a:t>Vítor A.F. Costa, João M.S. Dias,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coefficient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and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cooling</a:t>
            </a:r>
            <a:r>
              <a:rPr lang="de-DE" dirty="0"/>
              <a:t> power </a:t>
            </a:r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adsorption</a:t>
            </a:r>
            <a:r>
              <a:rPr lang="de-DE" dirty="0"/>
              <a:t> </a:t>
            </a:r>
            <a:r>
              <a:rPr lang="de-DE" dirty="0" err="1"/>
              <a:t>refrigerators</a:t>
            </a:r>
            <a:r>
              <a:rPr lang="de-DE" dirty="0"/>
              <a:t> and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r>
              <a:rPr lang="de-DE" dirty="0"/>
              <a:t>, International Journal </a:t>
            </a:r>
            <a:r>
              <a:rPr lang="de-DE" dirty="0" err="1"/>
              <a:t>of</a:t>
            </a:r>
            <a:r>
              <a:rPr lang="de-DE" dirty="0"/>
              <a:t> Refrigeration</a:t>
            </a:r>
          </a:p>
          <a:p>
            <a:r>
              <a:rPr lang="de-DE" dirty="0"/>
              <a:t>2023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0000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2347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8965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Facts </a:t>
            </a:r>
            <a:r>
              <a:rPr lang="de-DE" dirty="0" err="1"/>
              <a:t>from</a:t>
            </a:r>
            <a:r>
              <a:rPr lang="de-DE" dirty="0"/>
              <a:t> DENA Gebäudereport 2024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transition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renovate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technical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equipment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paths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archieve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-neutral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task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analyse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some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them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neutrality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until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2045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responsible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30%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greenhouse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gas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emissions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came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1.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january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2024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ensures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switch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2022: 19,5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13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single-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familiy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57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first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Energy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Saving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Ordinance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(EnEV)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came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1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January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thermal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insultaiton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ordinance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(WSV)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ordinance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(HAV)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merged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structural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requirements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considered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together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EnEV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revised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several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timesthe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envelope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technology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taken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account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variables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primary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demand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transmission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losses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 U-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value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requirements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but also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summer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insulation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includes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 1 November 2020, EnEV was incorporated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(GEG)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officially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ceased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apply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previous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energies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(EEWG) was also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integrated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GEG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EEWG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national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impelementation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EU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Energy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Directive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(RED)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saving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(EnEG)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could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repealed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now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GEG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EnEG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enacted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1973 after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first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oil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crisis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1976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382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roughly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before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1946 and 35%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between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1946-1977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EnEV 2014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= 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built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nearly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half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three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four-room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flats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523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nearly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half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three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four-room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flats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2022,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average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flat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new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154 m^2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112 m^2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semi-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towards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increase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semi-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2000. This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also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applied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multi-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family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on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other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decreases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and, at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76 m^2,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generally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smaller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other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types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flat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Average per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capita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living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space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risen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almost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steadily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1990 (34.8 m^2) and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47.4 m^2 in 2022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5007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2000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proportion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completed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with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source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increased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almost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0%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57%.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7,3 %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air-to-water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brine-to.water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water-to-water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proportion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units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been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rising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steadily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2003,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reaching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3% in 2022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8784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22%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per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square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metre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decreases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annually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due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change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largest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space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(66%)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(16%)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5418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(https://s2.building-typology.eu/</a:t>
            </a:r>
            <a:r>
              <a:rPr lang="de-DE" dirty="0" err="1"/>
              <a:t>abpdf</a:t>
            </a:r>
            <a:r>
              <a:rPr lang="de-DE" dirty="0"/>
              <a:t>/DE_N_01_EPISCOPE_CaseStudy_TABULA_National.pdf)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685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Source: </a:t>
            </a:r>
            <a:r>
              <a:rPr lang="de-DE" dirty="0">
                <a:effectLst/>
                <a:hlinkClick r:id="rId3"/>
              </a:rPr>
              <a:t>https://www.granddesignsmagazine.com/heating/air-source-heat-pumps-vs-ground-source-heat-pumps/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9350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F39D2-392F-7306-8FD5-41690E4570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4270736-8E49-C1DF-2E02-CBA5EBB0D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59DDAB-D9A7-652D-4674-BB91F219A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5AE117-6766-1EB1-E7A2-F234A14A4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8DF17C-729D-B6F5-5B5B-CE2DD21B0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8589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B33B0-5D25-4649-6555-47A86654E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8F179E5-7B0B-4057-E660-6F0E0F61F9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489917-2ACF-7586-6E59-62A7962D9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9DAD80-337C-ACDB-449D-77DBBDB58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46AAE1-98D8-496F-3203-04F697751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6463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D54CB3D-913B-B1B5-AF96-2C060AB03E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DBE58E0-A382-4FC5-63E4-55E24EF4D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5774D9-BE39-09C9-AA78-F5EDC3206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0F4E6C-7A70-0FCA-1291-0600B0AA3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E746A2-8B6C-9EE3-E421-9AB08C0A3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2693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34F77F-55D8-42E4-28FE-8FA5DDDBB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E83762-903C-4C2F-7ABD-C0EEC1496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C4382F-047E-C114-282F-2A4567AB6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43E824-6F18-AF26-0C5D-055EB7A97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20CC43-2621-1A09-340B-6B02E29D2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4663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D6CB83-6A3E-0C39-A7C4-896CC61A9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57F8B5-6CD7-9CE7-85E3-632A28719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9E2B6F-6444-F275-5418-34D1589E3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3B75A1-2DBC-496A-F7DD-2419A2B1D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687694-8E42-7CE6-A9EA-AACA2A903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9628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89C82E-4B70-2FA0-01AB-02B4F19B3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449642-F84F-6013-F916-50252CC59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51D494B-E4E1-35A7-68D8-15595C8E7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AC28BCD-CD04-FF49-1EEE-D7C5E01E0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0A8288C-6C48-EFDE-6EBA-DB5164D22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364155-C4A6-EA49-749D-29BEC58E9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4047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59456D-62E3-A3A7-95E6-50F070271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46F9A5-3767-410F-EE05-DC70495F8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64619A-4C31-6EFC-568F-EC32D0B8C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74C2EC2-8686-CA72-C7FC-5F2CC93641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142D561-992C-BE5F-9782-9CD0F311CC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BB74741-8AD6-A61C-BE71-F1DD735D3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D2E9674-0834-1FEF-E33A-3CA57E5C0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1E0DFD4-76BE-32CA-ADC8-3D7AE473C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40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7D482-CFB2-A08E-EF5A-4CE5C5615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EA7682E-DBEC-99C6-9F3B-DC2E6C4ED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F0243D3-9176-8E94-8212-E468A398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D22E4B0-67AD-B216-B402-349E6794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6655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37DEBAC-577A-4D26-3693-B050F8BB5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7C22DA8-CC52-B462-E62A-A7B8CE5C1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8364D2-EE8E-DA63-E0F8-186D014FA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3721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C9B80-56B9-6FDF-7B0C-AF6F65501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658F04-9D84-337E-092A-C0381C12E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942A319-260F-7EA7-F841-440BCF3662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5836273-BABE-672C-CCC1-C8D0BA991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9320844-2629-4BF7-2B66-F5BC1FC19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7C29D7B-BE94-EF5A-0C00-8B8AA7463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3298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4E668-E27A-DBD1-AEFF-0E59B6499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9070D6A-73FB-DACB-0FA1-61ECA8573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69F5D3-2877-052D-C847-7EFC633A0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53AC46-989D-F711-B865-40D52EE92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F668E70-746D-49B4-AE05-4A6BEB712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540451B-E97D-6113-7644-B6242BA50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2321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DAF9BB5-D448-C26D-2496-FD7524E83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D5F9A3-1FD6-3B89-2EE7-496203B96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30231-37C4-9455-72F2-CBCC6DE17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411630-C0F6-C02C-4F07-AFBFAE3CB2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F95747-7C62-5C15-BBB8-9A942147C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2233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ea.org/reports/the-future-of-heat-pumps/how-a-heat-pump-work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5" Type="http://schemas.openxmlformats.org/officeDocument/2006/relationships/image" Target="../media/image16.png"/><Relationship Id="rId10" Type="http://schemas.openxmlformats.org/officeDocument/2006/relationships/image" Target="../media/image10.svg"/><Relationship Id="rId19" Type="http://schemas.openxmlformats.org/officeDocument/2006/relationships/image" Target="../media/image20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E8F17-D85E-FBFB-B93F-9F32C582B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>
            <a:normAutofit/>
          </a:bodyPr>
          <a:lstStyle/>
          <a:p>
            <a:pPr algn="l"/>
            <a:r>
              <a:rPr lang="de-DE" sz="5400"/>
              <a:t>Modelling buildings and their heating systems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00C0354-112A-8728-4C66-E2E6BD963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604790"/>
            <a:ext cx="4628363" cy="1184584"/>
          </a:xfrm>
        </p:spPr>
        <p:txBody>
          <a:bodyPr>
            <a:normAutofit/>
          </a:bodyPr>
          <a:lstStyle/>
          <a:p>
            <a:pPr algn="l"/>
            <a:r>
              <a:rPr lang="de-DE" sz="1800" dirty="0"/>
              <a:t>André </a:t>
            </a:r>
            <a:r>
              <a:rPr lang="de-DE" sz="1800" dirty="0" err="1"/>
              <a:t>Osthövener</a:t>
            </a:r>
            <a:r>
              <a:rPr lang="de-DE" sz="1800" dirty="0"/>
              <a:t>, Laura Brunn, </a:t>
            </a:r>
            <a:r>
              <a:rPr lang="de-DE" sz="1800" dirty="0" err="1"/>
              <a:t>Lita</a:t>
            </a:r>
            <a:r>
              <a:rPr lang="de-DE" sz="1800" dirty="0"/>
              <a:t> </a:t>
            </a:r>
            <a:r>
              <a:rPr lang="de-DE" sz="1800" dirty="0" err="1"/>
              <a:t>Ndaba</a:t>
            </a:r>
            <a:endParaRPr lang="de-DE" sz="1800" dirty="0"/>
          </a:p>
          <a:p>
            <a:pPr algn="l"/>
            <a:r>
              <a:rPr lang="de-DE" sz="1800" dirty="0"/>
              <a:t>Tutor: </a:t>
            </a:r>
            <a:r>
              <a:rPr lang="de-DE" sz="1800" dirty="0" err="1"/>
              <a:t>thilo</a:t>
            </a:r>
            <a:r>
              <a:rPr lang="de-DE" sz="1800" dirty="0"/>
              <a:t> </a:t>
            </a:r>
            <a:r>
              <a:rPr lang="de-DE" sz="1800" dirty="0" err="1"/>
              <a:t>Hartleif</a:t>
            </a:r>
            <a:endParaRPr lang="de-DE" sz="1800" dirty="0"/>
          </a:p>
        </p:txBody>
      </p:sp>
      <p:pic>
        <p:nvPicPr>
          <p:cNvPr id="1028" name="Picture 4" descr="Renewable Energy City Images - Free Download on Freepik">
            <a:extLst>
              <a:ext uri="{FF2B5EF4-FFF2-40B4-BE49-F238E27FC236}">
                <a16:creationId xmlns:a16="http://schemas.microsoft.com/office/drawing/2014/main" id="{056A1CC5-1F0D-3D9F-2F12-2885DF52F2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1"/>
          <a:stretch/>
        </p:blipFill>
        <p:spPr bwMode="auto">
          <a:xfrm>
            <a:off x="430176" y="766372"/>
            <a:ext cx="5665824" cy="532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387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chosen</a:t>
            </a:r>
            <a:r>
              <a:rPr lang="de-DE" dirty="0"/>
              <a:t> </a:t>
            </a:r>
            <a:r>
              <a:rPr lang="de-DE" dirty="0" err="1"/>
              <a:t>houses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9D4C13B-49BE-D2B8-69B9-B4685A3D6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790" y="1825625"/>
            <a:ext cx="951001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3 </a:t>
            </a:r>
            <a:r>
              <a:rPr lang="de-DE" dirty="0" err="1"/>
              <a:t>houses</a:t>
            </a:r>
            <a:r>
              <a:rPr lang="de-DE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25% </a:t>
            </a:r>
            <a:r>
              <a:rPr lang="de-DE" dirty="0" err="1"/>
              <a:t>before</a:t>
            </a:r>
            <a:r>
              <a:rPr lang="de-DE" dirty="0"/>
              <a:t> 1946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1919 - 1948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35% </a:t>
            </a:r>
            <a:r>
              <a:rPr lang="de-DE" dirty="0" err="1"/>
              <a:t>before</a:t>
            </a:r>
            <a:r>
              <a:rPr lang="de-DE" dirty="0"/>
              <a:t> 1977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1958 - 1968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 modern </a:t>
            </a:r>
            <a:r>
              <a:rPr lang="de-DE" dirty="0" err="1"/>
              <a:t>one</a:t>
            </a:r>
            <a:r>
              <a:rPr lang="de-DE" dirty="0"/>
              <a:t>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2016</a:t>
            </a:r>
          </a:p>
          <a:p>
            <a:pPr marL="0" indent="0">
              <a:buNone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season</a:t>
            </a:r>
            <a:r>
              <a:rPr lang="de-DE" dirty="0"/>
              <a:t> in Germany </a:t>
            </a:r>
            <a:r>
              <a:rPr lang="de-DE" dirty="0" err="1"/>
              <a:t>is</a:t>
            </a:r>
            <a:r>
              <a:rPr lang="de-DE" dirty="0"/>
              <a:t> 200 </a:t>
            </a:r>
            <a:r>
              <a:rPr lang="de-DE" dirty="0" err="1"/>
              <a:t>days</a:t>
            </a:r>
            <a:r>
              <a:rPr lang="de-DE" dirty="0"/>
              <a:t> per </a:t>
            </a:r>
            <a:r>
              <a:rPr lang="de-DE" dirty="0" err="1"/>
              <a:t>year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8650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44FCED-C625-1225-F12C-51CC16836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9CA746-7576-384F-C115-F443C685C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AC v Heat pump</a:t>
            </a:r>
          </a:p>
          <a:p>
            <a:r>
              <a:rPr lang="de-DE" dirty="0"/>
              <a:t>COP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flow</a:t>
            </a:r>
            <a:r>
              <a:rPr lang="de-DE" dirty="0"/>
              <a:t> </a:t>
            </a:r>
            <a:r>
              <a:rPr lang="de-DE" dirty="0" err="1"/>
              <a:t>math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F40D7D-2A69-AB07-2E26-2F2DCD83E855}"/>
              </a:ext>
            </a:extLst>
          </p:cNvPr>
          <p:cNvSpPr/>
          <p:nvPr/>
        </p:nvSpPr>
        <p:spPr>
          <a:xfrm>
            <a:off x="9403200" y="36512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4896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7E74A5-7249-3C45-37EE-CE972D11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 - </a:t>
            </a:r>
            <a:r>
              <a:rPr lang="de-DE" dirty="0" err="1"/>
              <a:t>principle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C26649-05F0-30D9-3F9E-53F91FA38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https://www.iea.org/reports/the-future-of-heat-pumps/how-a-heat-pump-works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extracts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source like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surrounding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geothermal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stored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ground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waste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amplifies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transfers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where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needed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most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transferred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rather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→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conventional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technologies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output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form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normally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several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times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greater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power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pump (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coefficient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poerformanc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typical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household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→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output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times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greater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electrical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run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consist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compressor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which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moves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refrigerant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through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refrigeration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cylce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exchanger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which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extracts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source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passed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sink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through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another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exchanger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delivered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forced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hydronic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such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radiotrs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under-floor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One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always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confuses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people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„300%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“.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doesn‘t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violate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physical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laws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because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only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moved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not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also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works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when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you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would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think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„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it‘s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cold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outside. But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not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same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„warm“</a:t>
            </a:r>
          </a:p>
          <a:p>
            <a:pPr marL="0" indent="0">
              <a:buNone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90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3EA8B4-AD72-BEF5-AE7C-9A907787F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601278" cy="1325563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?</a:t>
            </a:r>
          </a:p>
        </p:txBody>
      </p:sp>
      <p:pic>
        <p:nvPicPr>
          <p:cNvPr id="5" name="Grafik 4" descr="Ein Bild, das Text,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5069173E-B3A7-B406-1D21-46FBE7915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664" y="241699"/>
            <a:ext cx="5506397" cy="6374601"/>
          </a:xfrm>
          <a:prstGeom prst="rect">
            <a:avLst/>
          </a:prstGeom>
        </p:spPr>
      </p:pic>
      <p:pic>
        <p:nvPicPr>
          <p:cNvPr id="7" name="Grafik 6" descr="Ein Bild, das Haus, Gebäude, Baum, Screenshot enthält.&#10;&#10;Automatisch generierte Beschreibung">
            <a:extLst>
              <a:ext uri="{FF2B5EF4-FFF2-40B4-BE49-F238E27FC236}">
                <a16:creationId xmlns:a16="http://schemas.microsoft.com/office/drawing/2014/main" id="{B8C48C34-54A4-EAFD-EDF6-6A1A833D3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96" y="3267753"/>
            <a:ext cx="3601278" cy="22945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057F594-8A5B-9FB0-E029-80027F1297EC}"/>
              </a:ext>
            </a:extLst>
          </p:cNvPr>
          <p:cNvSpPr/>
          <p:nvPr/>
        </p:nvSpPr>
        <p:spPr>
          <a:xfrm>
            <a:off x="1650819" y="1690688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6456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97D42-0A31-77CD-C8BE-0EE9A2807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do different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? ASHP vs. GSHP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17A0095-A45C-D91F-8871-147E08A3F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726310"/>
              </p:ext>
            </p:extLst>
          </p:nvPr>
        </p:nvGraphicFramePr>
        <p:xfrm>
          <a:off x="2463800" y="1690688"/>
          <a:ext cx="9118599" cy="481761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11300">
                  <a:extLst>
                    <a:ext uri="{9D8B030D-6E8A-4147-A177-3AD203B41FA5}">
                      <a16:colId xmlns:a16="http://schemas.microsoft.com/office/drawing/2014/main" val="1997298528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2606793907"/>
                    </a:ext>
                  </a:extLst>
                </a:gridCol>
                <a:gridCol w="4356099">
                  <a:extLst>
                    <a:ext uri="{9D8B030D-6E8A-4147-A177-3AD203B41FA5}">
                      <a16:colId xmlns:a16="http://schemas.microsoft.com/office/drawing/2014/main" val="3193260059"/>
                    </a:ext>
                  </a:extLst>
                </a:gridCol>
              </a:tblGrid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feature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ASHP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GSHP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3163474856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 source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air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ground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2972682026"/>
                  </a:ext>
                </a:extLst>
              </a:tr>
              <a:tr h="2072058"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absorption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air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is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blown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over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exchanger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fan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usually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comprise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self-contained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outdoor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unit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refrigerant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running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through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series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of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buried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pipes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can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laid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horizontally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and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buried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trenches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just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over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metre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deep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can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also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laid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vertically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boreholes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might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need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600 m^2, larger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buildings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require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second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might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need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600 m^2, larger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buildings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require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second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(/ open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system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directly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extracts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from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other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source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of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water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  <a:p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596166599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cost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not that expensive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expensive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3186993727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temperature stability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varies with weather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relatively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stable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year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350708196"/>
                  </a:ext>
                </a:extLst>
              </a:tr>
              <a:tr h="419353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efficiency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lower in cold climates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generally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higher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especially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winter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58859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5033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D8664-D67B-82FC-F048-757E13EC0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? -&gt; COP and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influences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8EBB58-3A76-F13D-E7A2-B4478AF9B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main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parameters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influence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COP =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(kWh) /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electricity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(kWh)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temperature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sink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temperature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design like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control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devices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compressor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type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refrigerant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length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dimension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piping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exchangers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higher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COPs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associated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with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longer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cycle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times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desorption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adsorption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processes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resulting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lower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number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cycles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per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unit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time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consequently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lower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specific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cooling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power</a:t>
            </a:r>
          </a:p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 ASHP and GSHP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context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GSHP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roughly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COP=6, ASHP COP=4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8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7361A-7EA9-9D19-A459-D8540F101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AE4C4A-6A26-EDAB-8101-644D7BBB4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AixLib</a:t>
            </a:r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 </a:t>
            </a:r>
            <a:r>
              <a:rPr lang="de-DE" dirty="0" err="1"/>
              <a:t>looks</a:t>
            </a:r>
            <a:r>
              <a:rPr lang="de-DE" dirty="0"/>
              <a:t> like (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demo</a:t>
            </a:r>
            <a:r>
              <a:rPr lang="de-DE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7FEF4E-F408-AA55-CD78-9741E250D8CE}"/>
              </a:ext>
            </a:extLst>
          </p:cNvPr>
          <p:cNvSpPr/>
          <p:nvPr/>
        </p:nvSpPr>
        <p:spPr>
          <a:xfrm>
            <a:off x="9403200" y="36512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2769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5172A6-5316-97B4-1C7E-0D045EF87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50BD14-1C9F-31C5-281F-820836636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main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principles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object-oriented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equation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declarative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language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designed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complex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physical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involving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multiple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physical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domains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like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mechanical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electrical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thermal, …</a:t>
            </a:r>
          </a:p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main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differences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tools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you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quations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describe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relationships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rather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commands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you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easily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components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different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configurations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several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pre-built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components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physical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modeling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symbols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represent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physical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B34E65-43AB-293C-547C-BADF4FB4DD33}"/>
              </a:ext>
            </a:extLst>
          </p:cNvPr>
          <p:cNvSpPr/>
          <p:nvPr/>
        </p:nvSpPr>
        <p:spPr>
          <a:xfrm>
            <a:off x="9403200" y="36512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563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86B7AE-79E7-69CA-150C-B8BFE533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r>
              <a:rPr lang="de-DE" dirty="0"/>
              <a:t> - </a:t>
            </a:r>
            <a:r>
              <a:rPr lang="de-DE" dirty="0" err="1"/>
              <a:t>AixLib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7B5F39-0779-5380-6A72-15244C72C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library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designed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simulating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IBPSA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library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(International Building Performance Simulation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Association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proviedes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cooling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ventilation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envelope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control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strategies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weather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handling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172174-8344-E79C-342E-54787742A41F}"/>
              </a:ext>
            </a:extLst>
          </p:cNvPr>
          <p:cNvSpPr/>
          <p:nvPr/>
        </p:nvSpPr>
        <p:spPr>
          <a:xfrm>
            <a:off x="9403200" y="36512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204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AD0C82-B97B-ABB4-52F0-C2767E196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(2015)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4F9621-C995-5DDB-EBBE-80B8B3DFD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400" y="1876025"/>
            <a:ext cx="5377802" cy="4351338"/>
          </a:xfrm>
        </p:spPr>
        <p:txBody>
          <a:bodyPr/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makes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lots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available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Maybe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show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uploaded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video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animation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weather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Germany</a:t>
            </a:r>
          </a:p>
          <a:p>
            <a:pPr marL="0" indent="0">
              <a:buNone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95EAB1-D04E-C8C9-CBE3-92780C5803DF}"/>
              </a:ext>
            </a:extLst>
          </p:cNvPr>
          <p:cNvSpPr/>
          <p:nvPr/>
        </p:nvSpPr>
        <p:spPr>
          <a:xfrm>
            <a:off x="10159200" y="417600"/>
            <a:ext cx="1576800" cy="12013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D300CE-9AC5-54D5-3A40-FB0C4F52E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62163"/>
            <a:ext cx="54673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3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75A492-179A-08BB-86D3-00479E5F1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topic</a:t>
            </a:r>
            <a:endParaRPr lang="de-DE" dirty="0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18CC8711-01F7-134A-E348-9235781FC92F}"/>
              </a:ext>
            </a:extLst>
          </p:cNvPr>
          <p:cNvSpPr/>
          <p:nvPr/>
        </p:nvSpPr>
        <p:spPr>
          <a:xfrm>
            <a:off x="838200" y="1954530"/>
            <a:ext cx="10515600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Goal: </a:t>
            </a:r>
            <a:r>
              <a:rPr lang="de-DE" sz="2600" dirty="0" err="1"/>
              <a:t>climate</a:t>
            </a:r>
            <a:r>
              <a:rPr lang="de-DE" sz="2600" dirty="0"/>
              <a:t> neutral </a:t>
            </a:r>
            <a:r>
              <a:rPr lang="de-DE" sz="2600" dirty="0" err="1"/>
              <a:t>buildings</a:t>
            </a:r>
            <a:r>
              <a:rPr lang="de-DE" sz="2600" dirty="0"/>
              <a:t> </a:t>
            </a:r>
            <a:r>
              <a:rPr lang="de-DE" sz="2600" dirty="0" err="1"/>
              <a:t>until</a:t>
            </a:r>
            <a:r>
              <a:rPr lang="de-DE" sz="2600" dirty="0"/>
              <a:t> 2045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6D1FADC7-ACC4-367B-76EC-F0BDEF0F31AF}"/>
              </a:ext>
            </a:extLst>
          </p:cNvPr>
          <p:cNvSpPr/>
          <p:nvPr/>
        </p:nvSpPr>
        <p:spPr>
          <a:xfrm>
            <a:off x="838200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bg1"/>
                </a:solidFill>
              </a:rPr>
              <a:t>residential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buildings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responsible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30%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greenhouse</a:t>
            </a:r>
            <a:r>
              <a:rPr lang="de-DE" sz="2400" dirty="0">
                <a:solidFill>
                  <a:schemeClr val="bg1"/>
                </a:solidFill>
              </a:rPr>
              <a:t> gas </a:t>
            </a:r>
            <a:r>
              <a:rPr lang="de-DE" sz="2400" dirty="0" err="1">
                <a:solidFill>
                  <a:schemeClr val="bg1"/>
                </a:solidFill>
              </a:rPr>
              <a:t>emissions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A06AF3E5-F971-F042-51E6-30F25AF2ABB3}"/>
              </a:ext>
            </a:extLst>
          </p:cNvPr>
          <p:cNvSpPr/>
          <p:nvPr/>
        </p:nvSpPr>
        <p:spPr>
          <a:xfrm>
            <a:off x="4547236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bg1"/>
                </a:solidFill>
              </a:rPr>
              <a:t>building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energy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act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came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into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force</a:t>
            </a:r>
            <a:r>
              <a:rPr lang="de-DE" sz="2400" dirty="0">
                <a:solidFill>
                  <a:schemeClr val="bg1"/>
                </a:solidFill>
              </a:rPr>
              <a:t> on 1. </a:t>
            </a:r>
            <a:r>
              <a:rPr lang="de-DE" sz="2400" dirty="0" err="1">
                <a:solidFill>
                  <a:schemeClr val="bg1"/>
                </a:solidFill>
              </a:rPr>
              <a:t>january</a:t>
            </a:r>
            <a:r>
              <a:rPr lang="de-DE" sz="2400" dirty="0">
                <a:solidFill>
                  <a:schemeClr val="bg1"/>
                </a:solidFill>
              </a:rPr>
              <a:t> 2024 and </a:t>
            </a:r>
            <a:r>
              <a:rPr lang="de-DE" sz="2400" dirty="0" err="1">
                <a:solidFill>
                  <a:schemeClr val="bg1"/>
                </a:solidFill>
              </a:rPr>
              <a:t>ensures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switch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renewable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energy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heating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F1CB9740-CFC0-BAEA-B19A-F128CA91F146}"/>
              </a:ext>
            </a:extLst>
          </p:cNvPr>
          <p:cNvSpPr/>
          <p:nvPr/>
        </p:nvSpPr>
        <p:spPr>
          <a:xfrm>
            <a:off x="8256272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bg1"/>
                </a:solidFill>
              </a:rPr>
              <a:t>different </a:t>
            </a:r>
            <a:r>
              <a:rPr lang="de-DE" sz="2400" dirty="0" err="1">
                <a:solidFill>
                  <a:schemeClr val="bg1"/>
                </a:solidFill>
              </a:rPr>
              <a:t>paths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archieve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climate</a:t>
            </a:r>
            <a:r>
              <a:rPr lang="de-DE" sz="2400" dirty="0">
                <a:solidFill>
                  <a:schemeClr val="bg1"/>
                </a:solidFill>
              </a:rPr>
              <a:t>-neutral </a:t>
            </a:r>
            <a:r>
              <a:rPr lang="de-DE" sz="2400" dirty="0" err="1">
                <a:solidFill>
                  <a:schemeClr val="bg1"/>
                </a:solidFill>
              </a:rPr>
              <a:t>houses</a:t>
            </a:r>
            <a:endParaRPr lang="de-DE" sz="2400" dirty="0">
              <a:solidFill>
                <a:schemeClr val="bg1"/>
              </a:solidFill>
            </a:endParaRPr>
          </a:p>
          <a:p>
            <a:pPr algn="ctr"/>
            <a:r>
              <a:rPr lang="de-DE" sz="2400" dirty="0">
                <a:solidFill>
                  <a:schemeClr val="bg1"/>
                </a:solidFill>
              </a:rPr>
              <a:t>→ </a:t>
            </a:r>
            <a:r>
              <a:rPr lang="de-DE" sz="2400" dirty="0" err="1">
                <a:solidFill>
                  <a:schemeClr val="bg1"/>
                </a:solidFill>
              </a:rPr>
              <a:t>our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task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analyse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some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them</a:t>
            </a:r>
            <a:endParaRPr lang="de-D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741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443BA0-EF35-911F-A11A-3459B508A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2ADB23E-BA13-B0C9-2B89-A007746A5A2A}"/>
              </a:ext>
            </a:extLst>
          </p:cNvPr>
          <p:cNvSpPr txBox="1"/>
          <p:nvPr/>
        </p:nvSpPr>
        <p:spPr>
          <a:xfrm>
            <a:off x="904693" y="4028224"/>
            <a:ext cx="44306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Modelica‘s</a:t>
            </a:r>
            <a:r>
              <a:rPr lang="de-DE" dirty="0"/>
              <a:t> “</a:t>
            </a:r>
            <a:r>
              <a:rPr lang="de-DE" dirty="0" err="1"/>
              <a:t>dassl</a:t>
            </a:r>
            <a:r>
              <a:rPr lang="de-DE" dirty="0"/>
              <a:t>“ </a:t>
            </a:r>
            <a:r>
              <a:rPr lang="de-DE" dirty="0" err="1"/>
              <a:t>integratior</a:t>
            </a:r>
            <a:r>
              <a:rPr lang="de-DE" dirty="0"/>
              <a:t> </a:t>
            </a: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adapts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size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takes</a:t>
            </a:r>
            <a:r>
              <a:rPr lang="de-DE" dirty="0"/>
              <a:t> &gt;10 </a:t>
            </a:r>
            <a:r>
              <a:rPr lang="de-DE" dirty="0" err="1"/>
              <a:t>minutes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a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year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F1A7E-9045-DA41-FF7A-A17F776C1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273" y="261619"/>
            <a:ext cx="2241940" cy="23590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0BFA1B-C7AA-63D2-313F-7FD23E74D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0646" y="334652"/>
            <a:ext cx="912602" cy="259109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C74AA8B-D840-E8B9-4ADF-D616291FE658}"/>
              </a:ext>
            </a:extLst>
          </p:cNvPr>
          <p:cNvGrpSpPr/>
          <p:nvPr/>
        </p:nvGrpSpPr>
        <p:grpSpPr>
          <a:xfrm>
            <a:off x="8427138" y="733268"/>
            <a:ext cx="1490400" cy="1479286"/>
            <a:chOff x="2469600" y="3966074"/>
            <a:chExt cx="1721014" cy="1602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E1C4147-D63A-3D68-1793-5F843AF6B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1201" y="4295722"/>
              <a:ext cx="971389" cy="106671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56F9DC1-AD2E-93B5-7F3D-7C899A0743FF}"/>
                </a:ext>
              </a:extLst>
            </p:cNvPr>
            <p:cNvSpPr/>
            <p:nvPr/>
          </p:nvSpPr>
          <p:spPr>
            <a:xfrm>
              <a:off x="2469600" y="3966074"/>
              <a:ext cx="1721014" cy="160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97158E-4CDF-6737-8746-8D8F52779399}"/>
              </a:ext>
            </a:extLst>
          </p:cNvPr>
          <p:cNvCxnSpPr>
            <a:cxnSpLocks/>
          </p:cNvCxnSpPr>
          <p:nvPr/>
        </p:nvCxnSpPr>
        <p:spPr>
          <a:xfrm>
            <a:off x="7567200" y="1419777"/>
            <a:ext cx="6840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785F3A-9D7E-6F5F-0D43-F64AF01BD5A7}"/>
              </a:ext>
            </a:extLst>
          </p:cNvPr>
          <p:cNvCxnSpPr>
            <a:cxnSpLocks/>
          </p:cNvCxnSpPr>
          <p:nvPr/>
        </p:nvCxnSpPr>
        <p:spPr>
          <a:xfrm>
            <a:off x="10032092" y="1419777"/>
            <a:ext cx="6840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3F9EAC-B903-62F9-0C16-83F0C23EEF53}"/>
              </a:ext>
            </a:extLst>
          </p:cNvPr>
          <p:cNvSpPr txBox="1"/>
          <p:nvPr/>
        </p:nvSpPr>
        <p:spPr>
          <a:xfrm>
            <a:off x="904693" y="1442901"/>
            <a:ext cx="37890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Custom Python </a:t>
            </a:r>
            <a:r>
              <a:rPr lang="de-DE" dirty="0" err="1"/>
              <a:t>script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reformat</a:t>
            </a:r>
            <a:r>
              <a:rPr lang="de-DE" dirty="0"/>
              <a:t>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Write </a:t>
            </a:r>
            <a:r>
              <a:rPr lang="de-DE" dirty="0" err="1"/>
              <a:t>custom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A9FF4779-511F-4BDB-E68C-DB460FD0498B}"/>
              </a:ext>
            </a:extLst>
          </p:cNvPr>
          <p:cNvSpPr txBox="1">
            <a:spLocks/>
          </p:cNvSpPr>
          <p:nvPr/>
        </p:nvSpPr>
        <p:spPr>
          <a:xfrm>
            <a:off x="831000" y="30808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Before</a:t>
            </a:r>
            <a:r>
              <a:rPr lang="de-DE" dirty="0"/>
              <a:t> Simulation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96A88A3-3B8A-3341-29D9-2DC8709777E6}"/>
              </a:ext>
            </a:extLst>
          </p:cNvPr>
          <p:cNvGrpSpPr/>
          <p:nvPr/>
        </p:nvGrpSpPr>
        <p:grpSpPr>
          <a:xfrm>
            <a:off x="6475628" y="3488960"/>
            <a:ext cx="3942771" cy="3003915"/>
            <a:chOff x="5276099" y="2313296"/>
            <a:chExt cx="5852172" cy="4389130"/>
          </a:xfrm>
        </p:grpSpPr>
        <p:pic>
          <p:nvPicPr>
            <p:cNvPr id="34" name="Picture 33" descr="A blue line on a black background&#10;&#10;AI-generated content may be incorrect.">
              <a:extLst>
                <a:ext uri="{FF2B5EF4-FFF2-40B4-BE49-F238E27FC236}">
                  <a16:creationId xmlns:a16="http://schemas.microsoft.com/office/drawing/2014/main" id="{C2BFE089-6843-4632-F356-D91E877DC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6099" y="2313297"/>
              <a:ext cx="5852172" cy="4389129"/>
            </a:xfrm>
            <a:prstGeom prst="rect">
              <a:avLst/>
            </a:prstGeom>
          </p:spPr>
        </p:pic>
        <p:pic>
          <p:nvPicPr>
            <p:cNvPr id="38" name="Picture 37" descr="A red line graph with white text&#10;&#10;AI-generated content may be incorrect.">
              <a:extLst>
                <a:ext uri="{FF2B5EF4-FFF2-40B4-BE49-F238E27FC236}">
                  <a16:creationId xmlns:a16="http://schemas.microsoft.com/office/drawing/2014/main" id="{0D0DE3B5-0502-2538-03A7-485D24DB9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6099" y="2313296"/>
              <a:ext cx="5852172" cy="4389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888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629AF-6681-26E8-9CDA-675156D7B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Modelica</a:t>
            </a:r>
            <a:r>
              <a:rPr lang="de-DE" dirty="0"/>
              <a:t> Simulation Run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F6750A6A-FA85-337A-A01E-E6B8E5D75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3488" y="763199"/>
            <a:ext cx="2226061" cy="162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7973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B473C-44F6-DE7B-9C03-86852693B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1C9FE-1838-32F5-D4D9-F3200037F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6375"/>
          </a:xfrm>
        </p:spPr>
        <p:txBody>
          <a:bodyPr>
            <a:normAutofit/>
          </a:bodyPr>
          <a:lstStyle/>
          <a:p>
            <a:r>
              <a:rPr lang="de-DE" dirty="0"/>
              <a:t>Tabula </a:t>
            </a:r>
            <a:r>
              <a:rPr lang="de-DE" dirty="0" err="1"/>
              <a:t>website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stock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Europe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Validate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checking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reproduced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real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ventilation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internal </a:t>
            </a:r>
            <a:r>
              <a:rPr lang="de-DE" dirty="0" err="1"/>
              <a:t>heat</a:t>
            </a:r>
            <a:r>
              <a:rPr lang="de-DE" dirty="0"/>
              <a:t> source, </a:t>
            </a:r>
            <a:r>
              <a:rPr lang="de-DE" dirty="0" err="1"/>
              <a:t>no</a:t>
            </a:r>
            <a:r>
              <a:rPr lang="de-DE" dirty="0"/>
              <a:t> solar </a:t>
            </a:r>
            <a:r>
              <a:rPr lang="de-DE" dirty="0" err="1"/>
              <a:t>irradiance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8B139C-BA64-81C4-3314-C8602CB9E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00" y="2470444"/>
            <a:ext cx="5200800" cy="2311198"/>
          </a:xfrm>
          <a:prstGeom prst="rect">
            <a:avLst/>
          </a:prstGeom>
        </p:spPr>
      </p:pic>
      <p:pic>
        <p:nvPicPr>
          <p:cNvPr id="10" name="Picture 9" descr="A graph of energy efficiency&#10;&#10;AI-generated content may be incorrect.">
            <a:extLst>
              <a:ext uri="{FF2B5EF4-FFF2-40B4-BE49-F238E27FC236}">
                <a16:creationId xmlns:a16="http://schemas.microsoft.com/office/drawing/2014/main" id="{B463EC22-70DC-0636-ABEF-98EE5D15C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890" y="2470444"/>
            <a:ext cx="4239910" cy="23111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BEF7B6-CED6-74F5-0DA1-6124F114DDC5}"/>
              </a:ext>
            </a:extLst>
          </p:cNvPr>
          <p:cNvSpPr txBox="1"/>
          <p:nvPr/>
        </p:nvSpPr>
        <p:spPr>
          <a:xfrm>
            <a:off x="8722955" y="6492875"/>
            <a:ext cx="43076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https://webtool.building-typology.eu/?c=de#vares</a:t>
            </a:r>
          </a:p>
        </p:txBody>
      </p:sp>
    </p:spTree>
    <p:extLst>
      <p:ext uri="{BB962C8B-B14F-4D97-AF65-F5344CB8AC3E}">
        <p14:creationId xmlns:p14="http://schemas.microsoft.com/office/powerpoint/2010/main" val="2218439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8EC0F-D6F9-363E-0D14-8158DC539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Tabula </a:t>
            </a:r>
            <a:r>
              <a:rPr lang="de-DE" dirty="0" err="1"/>
              <a:t>parameters</a:t>
            </a:r>
            <a:endParaRPr lang="de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8D0407-8A36-4C64-2777-DAC5F4288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5690" y="3429000"/>
            <a:ext cx="6954220" cy="2943636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EB28DCD1-DA44-261C-5D6A-E9A5D001451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Tabula </a:t>
            </a:r>
            <a:r>
              <a:rPr lang="de-DE" dirty="0" err="1"/>
              <a:t>provides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 and thermal </a:t>
            </a:r>
            <a:r>
              <a:rPr lang="de-DE" dirty="0" err="1"/>
              <a:t>transmittance</a:t>
            </a:r>
            <a:r>
              <a:rPr lang="de-DE" dirty="0"/>
              <a:t> (U)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: </a:t>
            </a:r>
            <a:r>
              <a:rPr lang="de-DE" dirty="0" err="1">
                <a:highlight>
                  <a:srgbClr val="00FF00"/>
                </a:highlight>
              </a:rPr>
              <a:t>floor</a:t>
            </a:r>
            <a:r>
              <a:rPr lang="de-DE" dirty="0"/>
              <a:t>, </a:t>
            </a:r>
            <a:r>
              <a:rPr lang="de-DE" dirty="0" err="1">
                <a:highlight>
                  <a:srgbClr val="00FFFF"/>
                </a:highlight>
              </a:rPr>
              <a:t>walls</a:t>
            </a:r>
            <a:r>
              <a:rPr lang="de-DE" dirty="0"/>
              <a:t>, </a:t>
            </a:r>
            <a:r>
              <a:rPr lang="de-DE" dirty="0" err="1">
                <a:solidFill>
                  <a:schemeClr val="bg1"/>
                </a:solidFill>
                <a:highlight>
                  <a:srgbClr val="800000"/>
                </a:highlight>
              </a:rPr>
              <a:t>windows</a:t>
            </a:r>
            <a:r>
              <a:rPr lang="de-DE" dirty="0"/>
              <a:t>, </a:t>
            </a:r>
            <a:r>
              <a:rPr lang="de-DE" dirty="0" err="1">
                <a:highlight>
                  <a:srgbClr val="FF0000"/>
                </a:highlight>
              </a:rPr>
              <a:t>roof</a:t>
            </a:r>
            <a:endParaRPr lang="de-DE" dirty="0">
              <a:highlight>
                <a:srgbClr val="FF0000"/>
              </a:highlight>
            </a:endParaRP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also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volume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air</a:t>
            </a:r>
            <a:r>
              <a:rPr lang="de-DE" dirty="0"/>
              <a:t> </a:t>
            </a:r>
            <a:r>
              <a:rPr lang="de-DE" dirty="0" err="1"/>
              <a:t>inside</a:t>
            </a:r>
            <a:endParaRPr lang="de-DE" dirty="0"/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F9C259-BA8C-EA70-220C-DC40B1A83989}"/>
              </a:ext>
            </a:extLst>
          </p:cNvPr>
          <p:cNvGrpSpPr/>
          <p:nvPr/>
        </p:nvGrpSpPr>
        <p:grpSpPr>
          <a:xfrm>
            <a:off x="8780400" y="364498"/>
            <a:ext cx="1044000" cy="1326190"/>
            <a:chOff x="8240400" y="2835410"/>
            <a:chExt cx="1044000" cy="132619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04651C9-DC14-355A-B01B-9CF2C9AB3843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F0D314-8012-60B1-E9BD-7AAA934E7FD9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2117E2-FF1B-183F-531A-0695F1669ABD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62A785-8AF7-078B-8DB9-6ADC907256F1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960AFCC-B30A-EB23-E9EA-E6A1C7D2EDE6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251528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D118EC-81A5-C6CD-3FFB-9462B4FD6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Validating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Tabula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8545043-C6B6-4FA5-40A4-6DCEF4911D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Tabula </a:t>
                </a:r>
                <a:r>
                  <a:rPr lang="de-DE" dirty="0" err="1"/>
                  <a:t>provides</a:t>
                </a:r>
                <a:r>
                  <a:rPr lang="de-DE" dirty="0"/>
                  <a:t> </a:t>
                </a:r>
                <a:r>
                  <a:rPr lang="de-DE" dirty="0" err="1"/>
                  <a:t>information</a:t>
                </a:r>
                <a:r>
                  <a:rPr lang="de-DE" dirty="0"/>
                  <a:t> </a:t>
                </a:r>
                <a:r>
                  <a:rPr lang="de-DE" dirty="0" err="1"/>
                  <a:t>about</a:t>
                </a:r>
                <a:r>
                  <a:rPr lang="de-DE" dirty="0"/>
                  <a:t> </a:t>
                </a:r>
                <a:r>
                  <a:rPr lang="de-DE" dirty="0" err="1"/>
                  <a:t>heat</a:t>
                </a:r>
                <a:r>
                  <a:rPr lang="de-DE" dirty="0"/>
                  <a:t> </a:t>
                </a:r>
                <a:r>
                  <a:rPr lang="de-DE" dirty="0" err="1"/>
                  <a:t>losses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real </a:t>
                </a:r>
                <a:r>
                  <a:rPr lang="de-DE" dirty="0" err="1"/>
                  <a:t>houses</a:t>
                </a:r>
                <a:r>
                  <a:rPr lang="de-DE" dirty="0"/>
                  <a:t> </a:t>
                </a:r>
              </a:p>
              <a:p>
                <a:r>
                  <a:rPr lang="de-DE" dirty="0">
                    <a:highlight>
                      <a:srgbClr val="FFFF00"/>
                    </a:highlight>
                  </a:rPr>
                  <a:t>Heat </a:t>
                </a:r>
                <a:r>
                  <a:rPr lang="de-DE" dirty="0" err="1">
                    <a:highlight>
                      <a:srgbClr val="FFFF00"/>
                    </a:highlight>
                  </a:rPr>
                  <a:t>loss</a:t>
                </a:r>
                <a:r>
                  <a:rPr lang="de-DE" dirty="0">
                    <a:highlight>
                      <a:srgbClr val="FFFF00"/>
                    </a:highlight>
                  </a:rPr>
                  <a:t> </a:t>
                </a:r>
                <a:r>
                  <a:rPr lang="de-DE" i="1" dirty="0">
                    <a:highlight>
                      <a:srgbClr val="FFFF00"/>
                    </a:highlight>
                  </a:rPr>
                  <a:t>Q</a:t>
                </a:r>
                <a:r>
                  <a:rPr lang="de-DE" dirty="0"/>
                  <a:t> per </a:t>
                </a:r>
                <a:r>
                  <a:rPr lang="de-DE" dirty="0" err="1">
                    <a:highlight>
                      <a:srgbClr val="00FF00"/>
                    </a:highlight>
                  </a:rPr>
                  <a:t>area</a:t>
                </a:r>
                <a:r>
                  <a:rPr lang="de-DE" dirty="0"/>
                  <a:t> </a:t>
                </a:r>
                <a:r>
                  <a:rPr lang="de-DE" dirty="0" err="1"/>
                  <a:t>equals</a:t>
                </a:r>
                <a:r>
                  <a:rPr lang="de-DE" dirty="0"/>
                  <a:t> </a:t>
                </a:r>
                <a:r>
                  <a:rPr lang="de-DE" dirty="0" err="1">
                    <a:highlight>
                      <a:srgbClr val="00FFFF"/>
                    </a:highlight>
                  </a:rPr>
                  <a:t>energy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dirty="0" err="1">
                    <a:highlight>
                      <a:srgbClr val="00FFFF"/>
                    </a:highlight>
                  </a:rPr>
                  <a:t>loss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i="1" dirty="0">
                    <a:highlight>
                      <a:srgbClr val="00FFFF"/>
                    </a:highlight>
                  </a:rPr>
                  <a:t>E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dirty="0" err="1"/>
                  <a:t>during</a:t>
                </a:r>
                <a:r>
                  <a:rPr lang="de-DE" dirty="0"/>
                  <a:t> </a:t>
                </a:r>
                <a:r>
                  <a:rPr lang="de-DE" dirty="0" err="1">
                    <a:highlight>
                      <a:srgbClr val="FF00FF"/>
                    </a:highlight>
                  </a:rPr>
                  <a:t>heating</a:t>
                </a:r>
                <a:r>
                  <a:rPr lang="de-DE" dirty="0">
                    <a:highlight>
                      <a:srgbClr val="FF00FF"/>
                    </a:highlight>
                  </a:rPr>
                  <a:t> </a:t>
                </a:r>
                <a:r>
                  <a:rPr lang="de-DE" dirty="0" err="1">
                    <a:highlight>
                      <a:srgbClr val="FF00FF"/>
                    </a:highlight>
                  </a:rPr>
                  <a:t>season</a:t>
                </a:r>
                <a:r>
                  <a:rPr lang="de-DE" dirty="0">
                    <a:highlight>
                      <a:srgbClr val="FF00FF"/>
                    </a:highlight>
                  </a:rPr>
                  <a:t> </a:t>
                </a:r>
                <a:r>
                  <a:rPr lang="de-DE" dirty="0"/>
                  <a:t>(200 </a:t>
                </a:r>
                <a:r>
                  <a:rPr lang="de-DE" dirty="0" err="1"/>
                  <a:t>days</a:t>
                </a:r>
                <a:r>
                  <a:rPr lang="de-DE" dirty="0"/>
                  <a:t>) per </a:t>
                </a:r>
                <a:r>
                  <a:rPr lang="de-DE" dirty="0" err="1"/>
                  <a:t>floor</a:t>
                </a:r>
                <a:r>
                  <a:rPr lang="de-DE" dirty="0"/>
                  <a:t> </a:t>
                </a:r>
                <a:r>
                  <a:rPr lang="de-DE" dirty="0" err="1"/>
                  <a:t>area</a:t>
                </a:r>
                <a:r>
                  <a:rPr lang="de-DE" dirty="0"/>
                  <a:t>  in [kW/m</a:t>
                </a:r>
                <a:r>
                  <a:rPr lang="de-DE" baseline="30000" dirty="0"/>
                  <a:t>2</a:t>
                </a:r>
                <a:r>
                  <a:rPr lang="de-DE" dirty="0"/>
                  <a:t>a]: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𝑓𝑙𝑜𝑜𝑟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𝑟𝑒𝑓𝑒𝑟𝑒𝑛𝑐𝑒</m:t>
                              </m:r>
                            </m:sub>
                          </m:sSub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h𝑒𝑎𝑡𝑖𝑛𝑔</m:t>
                              </m:r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𝑝𝑒𝑟𝑖𝑜𝑑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de-DE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𝑓𝑙𝑜𝑜𝑟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𝑟𝑒𝑓𝑒𝑟𝑒𝑛𝑐𝑒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8545043-C6B6-4FA5-40A4-6DCEF4911D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12661AE-0BD3-DA23-E38E-51E68D54F95E}"/>
              </a:ext>
            </a:extLst>
          </p:cNvPr>
          <p:cNvSpPr/>
          <p:nvPr/>
        </p:nvSpPr>
        <p:spPr>
          <a:xfrm>
            <a:off x="9138534" y="315800"/>
            <a:ext cx="2803307" cy="142421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8429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9F09A-E10E-7171-0B45-EF1A91481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Validating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Tabula – </a:t>
            </a:r>
            <a:r>
              <a:rPr lang="de-DE" dirty="0" err="1"/>
              <a:t>example</a:t>
            </a:r>
            <a:r>
              <a:rPr lang="de-DE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ADA901-B58E-FF2B-E49C-D283B0FE6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60" y="1690688"/>
            <a:ext cx="6157603" cy="3978192"/>
          </a:xfrm>
          <a:prstGeom prst="rect">
            <a:avLst/>
          </a:prstGeom>
        </p:spPr>
      </p:pic>
      <p:pic>
        <p:nvPicPr>
          <p:cNvPr id="5" name="Picture 16">
            <a:extLst>
              <a:ext uri="{FF2B5EF4-FFF2-40B4-BE49-F238E27FC236}">
                <a16:creationId xmlns:a16="http://schemas.microsoft.com/office/drawing/2014/main" id="{751A1A41-E841-1E17-D191-2602FF2E2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475" y="2076774"/>
            <a:ext cx="4735465" cy="342512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91AE56A-4F26-8E3F-86B3-C2E9A62F2306}"/>
              </a:ext>
            </a:extLst>
          </p:cNvPr>
          <p:cNvSpPr txBox="1"/>
          <p:nvPr/>
        </p:nvSpPr>
        <p:spPr>
          <a:xfrm>
            <a:off x="4167265" y="5501900"/>
            <a:ext cx="36276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rgbClr val="FF0000"/>
                </a:solidFill>
              </a:rPr>
              <a:t>Typical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building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explain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plots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here</a:t>
            </a:r>
            <a:r>
              <a:rPr lang="de-DE" sz="2800" dirty="0">
                <a:solidFill>
                  <a:srgbClr val="FF0000"/>
                </a:solidFill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1830873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7F1E8-F94D-F9E1-1817-CF8EF42B6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600" y="1786034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Controller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Misc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Heat pump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Building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B3632D-9CF1-2E11-E109-471037F26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920" y="1255460"/>
            <a:ext cx="1880174" cy="1285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D134E1-30F4-0CDA-5118-C2DB7440B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346" y="1293565"/>
            <a:ext cx="1503218" cy="10950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DC5797-BD80-0AAD-4FE1-B0B01E08C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930" y="1255460"/>
            <a:ext cx="1992151" cy="13869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69493C-0C37-1EDF-C46C-D478AA328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4955" y="2676050"/>
            <a:ext cx="1206231" cy="12856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1628BD-8FFB-A746-D9E0-EEE31D2FE5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0216" y="3855304"/>
            <a:ext cx="2391325" cy="12282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F66929-C3EB-D0B2-010A-781087411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4920" y="5135727"/>
            <a:ext cx="1811405" cy="1189938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2B6204BF-A39F-9F67-5574-5EB00A3EC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Comparisons</a:t>
            </a:r>
            <a:r>
              <a:rPr lang="de-DE" dirty="0"/>
              <a:t> (relevant </a:t>
            </a:r>
            <a:r>
              <a:rPr lang="de-DE" dirty="0" err="1"/>
              <a:t>plots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9057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F21DF8-C972-CE41-240B-79F10EC0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1978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whole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2015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52EA7F-D183-0A4D-9CC8-B5A82159E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Typical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, </a:t>
            </a:r>
            <a:r>
              <a:rPr lang="de-DE" dirty="0" err="1"/>
              <a:t>explain</a:t>
            </a:r>
            <a:r>
              <a:rPr lang="de-DE" dirty="0"/>
              <a:t> </a:t>
            </a:r>
            <a:r>
              <a:rPr lang="de-DE" dirty="0" err="1"/>
              <a:t>plots</a:t>
            </a:r>
            <a:endParaRPr lang="de-DE" dirty="0"/>
          </a:p>
          <a:p>
            <a:endParaRPr lang="de-DE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BA8737-BB69-CEF3-AFC1-796D65BA530F}"/>
              </a:ext>
            </a:extLst>
          </p:cNvPr>
          <p:cNvGrpSpPr/>
          <p:nvPr/>
        </p:nvGrpSpPr>
        <p:grpSpPr>
          <a:xfrm>
            <a:off x="10831800" y="148498"/>
            <a:ext cx="1044000" cy="1326190"/>
            <a:chOff x="8240400" y="2835410"/>
            <a:chExt cx="1044000" cy="13261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C19F3B8-8469-71AD-F6E7-7FFD35468979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D661DA-552C-0225-827F-D75E27848167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D5A63F7-76E2-9C3E-9EAC-06832E59B9C0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672B0D2-E140-B290-E0E7-01A67C08AD9F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226BFEA8-F333-DCEF-29A1-CB1C786E4A2E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8" name="Picture 17" descr="A graph showing different colors and sizes of solar energy&#10;&#10;AI-generated content may be incorrect.">
            <a:extLst>
              <a:ext uri="{FF2B5EF4-FFF2-40B4-BE49-F238E27FC236}">
                <a16:creationId xmlns:a16="http://schemas.microsoft.com/office/drawing/2014/main" id="{7256678A-F422-4FF6-F8CC-1F526BB2D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36" y="2412590"/>
            <a:ext cx="7962864" cy="43322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2EA24C-ACD6-049C-1C46-EB73A0918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807" y="2992749"/>
            <a:ext cx="4617393" cy="331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3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C879E-F574-646D-1410-57A9C4A5C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FC314F-4A59-502F-678D-95E7B054B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5172" y="421938"/>
            <a:ext cx="5610028" cy="329171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B0D906-E6D6-9C19-2456-2BAED56F6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51" y="3713650"/>
            <a:ext cx="11164858" cy="28578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E1710A-AC69-C862-CA5C-757766F16E24}"/>
              </a:ext>
            </a:extLst>
          </p:cNvPr>
          <p:cNvSpPr txBox="1"/>
          <p:nvPr/>
        </p:nvSpPr>
        <p:spPr>
          <a:xfrm>
            <a:off x="7538400" y="3105834"/>
            <a:ext cx="39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Not powerful </a:t>
            </a:r>
            <a:r>
              <a:rPr lang="de-DE" dirty="0" err="1"/>
              <a:t>enough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building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9545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6204BF-A39F-9F67-5574-5EB00A3EC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1978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2016 </a:t>
            </a:r>
            <a:r>
              <a:rPr lang="de-DE" dirty="0" err="1"/>
              <a:t>building</a:t>
            </a:r>
            <a:r>
              <a:rPr lang="de-DE" dirty="0"/>
              <a:t> in 2015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03635D-F04A-01DD-14F5-A66936E3D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5362"/>
            <a:ext cx="10515600" cy="4351338"/>
          </a:xfrm>
        </p:spPr>
        <p:txBody>
          <a:bodyPr>
            <a:normAutofit fontScale="77500" lnSpcReduction="20000"/>
          </a:bodyPr>
          <a:lstStyle/>
          <a:p>
            <a:endParaRPr lang="de-DE" dirty="0"/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window</a:t>
            </a:r>
            <a:r>
              <a:rPr lang="de-DE" dirty="0"/>
              <a:t>?</a:t>
            </a:r>
          </a:p>
          <a:p>
            <a:r>
              <a:rPr lang="de-DE" dirty="0"/>
              <a:t>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used</a:t>
            </a:r>
            <a:r>
              <a:rPr lang="de-DE" dirty="0"/>
              <a:t> 119 kWh/(m^2 *a) (</a:t>
            </a:r>
            <a:r>
              <a:rPr lang="de-DE" dirty="0" err="1"/>
              <a:t>from</a:t>
            </a:r>
            <a:r>
              <a:rPr lang="de-DE" dirty="0"/>
              <a:t> Jan </a:t>
            </a:r>
            <a:r>
              <a:rPr lang="de-DE" dirty="0" err="1"/>
              <a:t>to</a:t>
            </a:r>
            <a:r>
              <a:rPr lang="de-DE" dirty="0"/>
              <a:t> Mar)</a:t>
            </a:r>
          </a:p>
          <a:p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E640C9-C2E3-6956-C23D-87B6A38F58C7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2EC2A4-C224-7DA7-E5F2-8DA0C3EF3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00" y="1489777"/>
            <a:ext cx="6031779" cy="387844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F08A048-84EF-8689-A745-5FA4B3F70881}"/>
              </a:ext>
            </a:extLst>
          </p:cNvPr>
          <p:cNvSpPr/>
          <p:nvPr/>
        </p:nvSpPr>
        <p:spPr>
          <a:xfrm>
            <a:off x="10396800" y="1407021"/>
            <a:ext cx="1346400" cy="979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6896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0EEA5-E4F2-1D73-5E6B-178EBE032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5" name="Content Placeholder 4" descr="A diagram of a pie chart&#10;&#10;AI-generated content may be incorrect.">
            <a:extLst>
              <a:ext uri="{FF2B5EF4-FFF2-40B4-BE49-F238E27FC236}">
                <a16:creationId xmlns:a16="http://schemas.microsoft.com/office/drawing/2014/main" id="{D3A25013-59F0-91FB-71DF-9481FFBB0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645" y="1778329"/>
            <a:ext cx="5835826" cy="4351338"/>
          </a:xfr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ABB6C3F2-9396-E757-8334-707E7EAB158C}"/>
              </a:ext>
            </a:extLst>
          </p:cNvPr>
          <p:cNvSpPr txBox="1">
            <a:spLocks/>
          </p:cNvSpPr>
          <p:nvPr/>
        </p:nvSpPr>
        <p:spPr>
          <a:xfrm>
            <a:off x="763852" y="1872922"/>
            <a:ext cx="51876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/>
              <a:t>In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course</a:t>
            </a:r>
            <a:r>
              <a:rPr lang="de-DE" sz="2400" dirty="0"/>
              <a:t>,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have</a:t>
            </a:r>
            <a:r>
              <a:rPr lang="de-DE" sz="2400" dirty="0"/>
              <a:t> </a:t>
            </a:r>
            <a:r>
              <a:rPr lang="de-DE" sz="2400" dirty="0" err="1"/>
              <a:t>mostly</a:t>
            </a:r>
            <a:r>
              <a:rPr lang="de-DE" sz="2400" dirty="0"/>
              <a:t> </a:t>
            </a:r>
            <a:r>
              <a:rPr lang="de-DE" sz="2400" dirty="0" err="1"/>
              <a:t>focused</a:t>
            </a:r>
            <a:r>
              <a:rPr lang="de-DE" sz="2400" dirty="0"/>
              <a:t> on </a:t>
            </a:r>
            <a:r>
              <a:rPr lang="de-DE" sz="2400" dirty="0" err="1"/>
              <a:t>electricity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renewable</a:t>
            </a:r>
            <a:r>
              <a:rPr lang="de-DE" sz="2400" dirty="0"/>
              <a:t> </a:t>
            </a:r>
            <a:r>
              <a:rPr lang="de-DE" sz="2400" dirty="0" err="1"/>
              <a:t>sources</a:t>
            </a:r>
            <a:endParaRPr lang="de-DE" sz="2400" dirty="0"/>
          </a:p>
          <a:p>
            <a:r>
              <a:rPr lang="de-DE" sz="2400" dirty="0" err="1"/>
              <a:t>Since</a:t>
            </a:r>
            <a:r>
              <a:rPr lang="de-DE" sz="2400" dirty="0"/>
              <a:t>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know</a:t>
            </a:r>
            <a:r>
              <a:rPr lang="de-DE" sz="2400" dirty="0"/>
              <a:t> </a:t>
            </a:r>
            <a:r>
              <a:rPr lang="de-DE" sz="2400" dirty="0" err="1"/>
              <a:t>how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make</a:t>
            </a:r>
            <a:r>
              <a:rPr lang="de-DE" sz="2400" dirty="0"/>
              <a:t> </a:t>
            </a:r>
            <a:r>
              <a:rPr lang="de-DE" sz="2400" dirty="0" err="1"/>
              <a:t>electricity</a:t>
            </a:r>
            <a:r>
              <a:rPr lang="de-DE" sz="2400" dirty="0"/>
              <a:t> (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most</a:t>
            </a:r>
            <a:r>
              <a:rPr lang="de-DE" sz="2400" dirty="0"/>
              <a:t> versatile </a:t>
            </a:r>
            <a:r>
              <a:rPr lang="de-DE" sz="2400" dirty="0" err="1"/>
              <a:t>energy</a:t>
            </a:r>
            <a:r>
              <a:rPr lang="de-DE" sz="2400" dirty="0"/>
              <a:t> </a:t>
            </a:r>
            <a:r>
              <a:rPr lang="de-DE" sz="2400" dirty="0" err="1"/>
              <a:t>carrier</a:t>
            </a:r>
            <a:r>
              <a:rPr lang="de-DE" sz="2400" dirty="0"/>
              <a:t>)</a:t>
            </a:r>
            <a:r>
              <a:rPr lang="de-DE" sz="2400"/>
              <a:t> </a:t>
            </a:r>
            <a:r>
              <a:rPr lang="de-DE" sz="2400" dirty="0" err="1"/>
              <a:t>without</a:t>
            </a:r>
            <a:r>
              <a:rPr lang="de-DE" sz="2400" dirty="0"/>
              <a:t> </a:t>
            </a:r>
            <a:r>
              <a:rPr lang="de-DE" sz="2400" dirty="0" err="1"/>
              <a:t>carbon</a:t>
            </a:r>
            <a:r>
              <a:rPr lang="de-DE" sz="2400" dirty="0"/>
              <a:t> </a:t>
            </a:r>
            <a:r>
              <a:rPr lang="de-DE" sz="2400" dirty="0" err="1"/>
              <a:t>emissions</a:t>
            </a:r>
            <a:r>
              <a:rPr lang="de-DE" sz="2400" dirty="0"/>
              <a:t> </a:t>
            </a:r>
          </a:p>
          <a:p>
            <a:pPr marL="0" indent="0">
              <a:buNone/>
            </a:pPr>
            <a:r>
              <a:rPr lang="de-DE" sz="2400" dirty="0">
                <a:sym typeface="Wingdings" panose="05000000000000000000" pitchFamily="2" charset="2"/>
              </a:rPr>
              <a:t> </a:t>
            </a:r>
            <a:r>
              <a:rPr lang="de-DE" sz="2400" dirty="0" err="1"/>
              <a:t>transport</a:t>
            </a:r>
            <a:r>
              <a:rPr lang="de-DE" sz="2400" dirty="0"/>
              <a:t> and </a:t>
            </a:r>
            <a:r>
              <a:rPr lang="de-DE" sz="2400" b="1" dirty="0" err="1"/>
              <a:t>heating</a:t>
            </a:r>
            <a:r>
              <a:rPr lang="de-DE" sz="2400" b="1" dirty="0"/>
              <a:t> </a:t>
            </a:r>
            <a:r>
              <a:rPr lang="de-DE" sz="2400" dirty="0"/>
              <a:t>/ </a:t>
            </a:r>
            <a:r>
              <a:rPr lang="de-DE" sz="2400" dirty="0" err="1"/>
              <a:t>cooling</a:t>
            </a:r>
            <a:r>
              <a:rPr lang="de-DE" sz="2400" dirty="0"/>
              <a:t> </a:t>
            </a:r>
            <a:r>
              <a:rPr lang="de-DE" sz="2400" dirty="0" err="1"/>
              <a:t>need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electrified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733513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FFBA8-09D6-D655-F42E-F65E114D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building</a:t>
            </a:r>
            <a:r>
              <a:rPr lang="de-DE" dirty="0"/>
              <a:t> in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normal </a:t>
            </a:r>
            <a:r>
              <a:rPr lang="de-DE" dirty="0" err="1"/>
              <a:t>winter</a:t>
            </a:r>
            <a:r>
              <a:rPr lang="de-DE" dirty="0"/>
              <a:t> (2015)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18ECA6-3601-92E2-1F5A-ED001B17B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613" y="1462087"/>
            <a:ext cx="6735173" cy="4351338"/>
          </a:xfr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A6C6EC30-6AD0-143A-01B2-D70B20BD91BA}"/>
              </a:ext>
            </a:extLst>
          </p:cNvPr>
          <p:cNvSpPr txBox="1">
            <a:spLocks/>
          </p:cNvSpPr>
          <p:nvPr/>
        </p:nvSpPr>
        <p:spPr>
          <a:xfrm>
            <a:off x="838200" y="22653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8212DD-B4C5-0375-5584-46C5048D6831}"/>
              </a:ext>
            </a:extLst>
          </p:cNvPr>
          <p:cNvSpPr/>
          <p:nvPr/>
        </p:nvSpPr>
        <p:spPr>
          <a:xfrm>
            <a:off x="10396800" y="1407021"/>
            <a:ext cx="1346400" cy="979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8F6720-8F8C-7A5B-6239-EF85697C8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825" y="2062221"/>
            <a:ext cx="5362575" cy="396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AB353D-D0B4-C9FA-873A-CAD4518C4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2260" y="2732584"/>
            <a:ext cx="2257740" cy="24958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B0340A-D955-3E33-8320-56DCE8DCA3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7600" y="4263697"/>
            <a:ext cx="2400635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445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F2C2C-FDBD-4F77-E552-62B85C54C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413383-3A85-C797-632F-B524F44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1948 </a:t>
            </a:r>
            <a:r>
              <a:rPr lang="de-DE" dirty="0" err="1"/>
              <a:t>building</a:t>
            </a:r>
            <a:r>
              <a:rPr lang="de-DE" dirty="0"/>
              <a:t> in 2015, </a:t>
            </a:r>
            <a:r>
              <a:rPr lang="de-DE" dirty="0" err="1"/>
              <a:t>refurbished</a:t>
            </a:r>
            <a:r>
              <a:rPr lang="de-DE" dirty="0"/>
              <a:t> (do </a:t>
            </a:r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/>
              <a:t>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579CFE-7072-603E-5DED-A548F6981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5362"/>
            <a:ext cx="10515600" cy="4351338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86AE52-0432-8620-E6D3-7B037C1F2F8F}"/>
              </a:ext>
            </a:extLst>
          </p:cNvPr>
          <p:cNvSpPr txBox="1">
            <a:spLocks/>
          </p:cNvSpPr>
          <p:nvPr/>
        </p:nvSpPr>
        <p:spPr>
          <a:xfrm>
            <a:off x="838200" y="197520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25E299-4F79-AFED-7E12-901933990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5216"/>
            <a:ext cx="6615554" cy="42211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B9CB3D1-D7A9-1D28-560E-45AEC790D678}"/>
              </a:ext>
            </a:extLst>
          </p:cNvPr>
          <p:cNvSpPr/>
          <p:nvPr/>
        </p:nvSpPr>
        <p:spPr>
          <a:xfrm>
            <a:off x="10396800" y="1407021"/>
            <a:ext cx="1346400" cy="979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A5977C-8470-D647-DC22-C91217C0B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937" y="2836367"/>
            <a:ext cx="4319263" cy="315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1BF414-ED03-1F7C-C8CC-6C4DF0AA0D69}"/>
              </a:ext>
            </a:extLst>
          </p:cNvPr>
          <p:cNvSpPr txBox="1"/>
          <p:nvPr/>
        </p:nvSpPr>
        <p:spPr>
          <a:xfrm>
            <a:off x="1903296" y="6465039"/>
            <a:ext cx="431926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But </a:t>
            </a:r>
            <a:r>
              <a:rPr lang="de-DE" sz="1050" dirty="0" err="1"/>
              <a:t>that</a:t>
            </a:r>
            <a:r>
              <a:rPr lang="de-DE" sz="1050" dirty="0"/>
              <a:t> </a:t>
            </a:r>
            <a:r>
              <a:rPr lang="de-DE" sz="1050" dirty="0" err="1"/>
              <a:t>needed</a:t>
            </a:r>
            <a:r>
              <a:rPr lang="de-DE" sz="1050" dirty="0"/>
              <a:t> HP=2 and</a:t>
            </a:r>
          </a:p>
          <a:p>
            <a:endParaRPr lang="de-DE" sz="1050" dirty="0"/>
          </a:p>
          <a:p>
            <a:r>
              <a:rPr lang="de-DE" sz="1050" dirty="0"/>
              <a:t> 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B26709BB-C21B-D08E-1DCC-A71464FAF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3354" y="6465039"/>
            <a:ext cx="16435847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T_HC_1_amb=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T_HC_1_sup=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T_HC_2_amb=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T_HC_2_sup=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7D7301F-5AC5-59BD-172B-BC8BED172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35626" y="-224912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T_HC_1_amb=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T_HC_1_sup=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T_HC_2_amb=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T_HC_2_sup=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0968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A02C4-A5B5-C6A7-8045-CC6CC09C3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Night </a:t>
            </a:r>
            <a:r>
              <a:rPr lang="de-DE" dirty="0" err="1"/>
              <a:t>setback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2015 normal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91D2D-CF4F-843D-9B69-5E34000D6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„</a:t>
            </a:r>
            <a:r>
              <a:rPr lang="de-DE" dirty="0" err="1"/>
              <a:t>old</a:t>
            </a:r>
            <a:r>
              <a:rPr lang="de-DE" dirty="0"/>
              <a:t>“ </a:t>
            </a:r>
            <a:r>
              <a:rPr lang="de-DE" dirty="0" err="1"/>
              <a:t>building</a:t>
            </a:r>
            <a:r>
              <a:rPr lang="de-DE" dirty="0"/>
              <a:t> 1978 </a:t>
            </a:r>
          </a:p>
          <a:p>
            <a:r>
              <a:rPr lang="de-DE" dirty="0"/>
              <a:t>„</a:t>
            </a:r>
            <a:r>
              <a:rPr lang="de-DE" dirty="0" err="1"/>
              <a:t>new</a:t>
            </a:r>
            <a:r>
              <a:rPr lang="de-DE" dirty="0"/>
              <a:t>“ </a:t>
            </a:r>
            <a:r>
              <a:rPr lang="de-DE" dirty="0" err="1"/>
              <a:t>building</a:t>
            </a:r>
            <a:r>
              <a:rPr lang="de-DE" dirty="0"/>
              <a:t> 2016</a:t>
            </a:r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F66D0D3-9F63-5455-E0C2-CB1397CE4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0" y="3126157"/>
            <a:ext cx="6356032" cy="34396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483A93-84A8-7FDF-259E-210988257107}"/>
              </a:ext>
            </a:extLst>
          </p:cNvPr>
          <p:cNvSpPr/>
          <p:nvPr/>
        </p:nvSpPr>
        <p:spPr>
          <a:xfrm>
            <a:off x="9288000" y="141179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1990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Compare</a:t>
            </a:r>
            <a:r>
              <a:rPr lang="de-DE" dirty="0"/>
              <a:t> 2015 and 2045 T </a:t>
            </a:r>
            <a:r>
              <a:rPr lang="de-DE" dirty="0" err="1"/>
              <a:t>timeseries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50521-171E-F9FB-DD4B-9CD9345A5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8637493" y="568800"/>
            <a:ext cx="2803307" cy="142421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42338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0B88B-37BD-544C-CB9F-FF0D54C15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B0321-65F5-CEA5-0F48-EAE605230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building</a:t>
            </a:r>
            <a:r>
              <a:rPr lang="de-DE" dirty="0"/>
              <a:t> in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normal </a:t>
            </a:r>
            <a:r>
              <a:rPr lang="de-DE" dirty="0" err="1"/>
              <a:t>winter</a:t>
            </a:r>
            <a:r>
              <a:rPr lang="de-DE" dirty="0"/>
              <a:t> (2045</a:t>
            </a:r>
            <a:r>
              <a:rPr lang="de-DE" sz="4000" dirty="0"/>
              <a:t>?)</a:t>
            </a:r>
            <a:endParaRPr lang="de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A1B524-3412-2FA2-743E-28057DA1A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613" y="1462087"/>
            <a:ext cx="6735173" cy="4351338"/>
          </a:xfr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0C6A2950-3E08-0C6D-E4EE-CF0FFFD2B991}"/>
              </a:ext>
            </a:extLst>
          </p:cNvPr>
          <p:cNvSpPr txBox="1">
            <a:spLocks/>
          </p:cNvSpPr>
          <p:nvPr/>
        </p:nvSpPr>
        <p:spPr>
          <a:xfrm>
            <a:off x="838200" y="22653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E02BB2-B72B-FC18-4115-4CB1E1191D8C}"/>
              </a:ext>
            </a:extLst>
          </p:cNvPr>
          <p:cNvSpPr/>
          <p:nvPr/>
        </p:nvSpPr>
        <p:spPr>
          <a:xfrm>
            <a:off x="8777080" y="1690688"/>
            <a:ext cx="2803307" cy="142421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AE13710-EF40-6EF2-D923-8267E59007A4}"/>
              </a:ext>
            </a:extLst>
          </p:cNvPr>
          <p:cNvSpPr txBox="1"/>
          <p:nvPr/>
        </p:nvSpPr>
        <p:spPr>
          <a:xfrm>
            <a:off x="7853819" y="3429000"/>
            <a:ext cx="24551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Something </a:t>
            </a:r>
            <a:r>
              <a:rPr lang="de-DE" dirty="0" err="1">
                <a:solidFill>
                  <a:srgbClr val="FF0000"/>
                </a:solidFill>
              </a:rPr>
              <a:t>is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wrong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with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plot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script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data</a:t>
            </a:r>
            <a:r>
              <a:rPr lang="de-DE" dirty="0">
                <a:solidFill>
                  <a:srgbClr val="FF0000"/>
                </a:solidFill>
              </a:rPr>
              <a:t>: </a:t>
            </a:r>
            <a:r>
              <a:rPr lang="de-DE" dirty="0" err="1">
                <a:solidFill>
                  <a:srgbClr val="FF0000"/>
                </a:solidFill>
              </a:rPr>
              <a:t>doesn‘t</a:t>
            </a:r>
            <a:r>
              <a:rPr lang="de-DE" dirty="0">
                <a:solidFill>
                  <a:srgbClr val="FF0000"/>
                </a:solidFill>
              </a:rPr>
              <a:t> match </a:t>
            </a:r>
            <a:r>
              <a:rPr lang="de-DE" dirty="0" err="1">
                <a:solidFill>
                  <a:srgbClr val="FF0000"/>
                </a:solidFill>
              </a:rPr>
              <a:t>with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tabula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data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long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period</a:t>
            </a:r>
            <a:r>
              <a:rPr lang="de-DE" dirty="0">
                <a:solidFill>
                  <a:srgbClr val="FF0000"/>
                </a:solidFill>
              </a:rPr>
              <a:t>-slice -&gt; negative </a:t>
            </a:r>
            <a:r>
              <a:rPr lang="de-DE" dirty="0" err="1">
                <a:solidFill>
                  <a:srgbClr val="FF0000"/>
                </a:solidFill>
              </a:rPr>
              <a:t>loss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added</a:t>
            </a:r>
            <a:r>
              <a:rPr lang="de-DE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316136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56B842A-69D6-4E8D-D5AA-C573C8F0A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54311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2015 and 2045?</a:t>
            </a:r>
          </a:p>
        </p:txBody>
      </p:sp>
      <p:pic>
        <p:nvPicPr>
          <p:cNvPr id="14" name="Grafik 13" descr="Ein Bild, das Reihe, Diagramm, Schrift, Text enthält.&#10;&#10;Automatisch generierte Beschreibung">
            <a:extLst>
              <a:ext uri="{FF2B5EF4-FFF2-40B4-BE49-F238E27FC236}">
                <a16:creationId xmlns:a16="http://schemas.microsoft.com/office/drawing/2014/main" id="{43481589-F507-667F-262B-D72F1DF75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73" y="1555832"/>
            <a:ext cx="7772400" cy="2542373"/>
          </a:xfrm>
          <a:prstGeom prst="rect">
            <a:avLst/>
          </a:prstGeom>
        </p:spPr>
      </p:pic>
      <p:pic>
        <p:nvPicPr>
          <p:cNvPr id="16" name="Grafik 15" descr="Ein Bild, das Reihe, Diagramm, Quittung enthält.&#10;&#10;Automatisch generierte Beschreibung">
            <a:extLst>
              <a:ext uri="{FF2B5EF4-FFF2-40B4-BE49-F238E27FC236}">
                <a16:creationId xmlns:a16="http://schemas.microsoft.com/office/drawing/2014/main" id="{B3BC0A7F-BC0C-71BD-731A-DD238DCC38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73" y="4098205"/>
            <a:ext cx="7772400" cy="2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2273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06EA4951-B554-945B-6A8A-B6D8924C14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965700" cy="3200400"/>
          </a:xfrm>
          <a:prstGeom prst="rect">
            <a:avLst/>
          </a:prstGeom>
        </p:spPr>
      </p:pic>
      <p:pic>
        <p:nvPicPr>
          <p:cNvPr id="8" name="Grafik 7" descr="Ein Bild, das Text, Screenshot, Rechteck, Schrift enthält.&#10;&#10;Automatisch generierte Beschreibung">
            <a:extLst>
              <a:ext uri="{FF2B5EF4-FFF2-40B4-BE49-F238E27FC236}">
                <a16:creationId xmlns:a16="http://schemas.microsoft.com/office/drawing/2014/main" id="{91E0F694-B990-FE9B-A07E-76231C992B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093" y="1690688"/>
            <a:ext cx="4851400" cy="32004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1B343A2-4BAF-1E47-C378-D0E60B1C3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296" y="4891089"/>
            <a:ext cx="5142875" cy="16199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200" b="1" dirty="0"/>
              <a:t>2015</a:t>
            </a:r>
          </a:p>
          <a:p>
            <a:pPr marL="0" indent="0">
              <a:buNone/>
            </a:pPr>
            <a:r>
              <a:rPr lang="de-DE" sz="2200" dirty="0"/>
              <a:t>kWh </a:t>
            </a:r>
            <a:r>
              <a:rPr lang="de-DE" sz="2200" dirty="0" err="1"/>
              <a:t>used</a:t>
            </a:r>
            <a:r>
              <a:rPr lang="de-DE" sz="2200" dirty="0"/>
              <a:t> in </a:t>
            </a:r>
            <a:r>
              <a:rPr lang="de-DE" sz="2200" dirty="0" err="1"/>
              <a:t>sim</a:t>
            </a:r>
            <a:r>
              <a:rPr lang="de-DE" sz="2200" dirty="0"/>
              <a:t>: 578.44</a:t>
            </a:r>
          </a:p>
          <a:p>
            <a:pPr marL="0" indent="0">
              <a:buNone/>
            </a:pPr>
            <a:r>
              <a:rPr lang="de-DE" sz="2200" dirty="0"/>
              <a:t>kWh per </a:t>
            </a:r>
            <a:r>
              <a:rPr lang="de-DE" sz="2200" dirty="0" err="1"/>
              <a:t>year</a:t>
            </a:r>
            <a:r>
              <a:rPr lang="de-DE" sz="2200" dirty="0"/>
              <a:t>: 964</a:t>
            </a:r>
          </a:p>
          <a:p>
            <a:pPr marL="0" indent="0">
              <a:buNone/>
            </a:pPr>
            <a:r>
              <a:rPr lang="de-DE" sz="2200" dirty="0"/>
              <a:t>kWh/(m^2*a): 5.16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FA77FFF-6469-34C2-5514-2A7C7713FE1D}"/>
              </a:ext>
            </a:extLst>
          </p:cNvPr>
          <p:cNvSpPr txBox="1">
            <a:spLocks/>
          </p:cNvSpPr>
          <p:nvPr/>
        </p:nvSpPr>
        <p:spPr>
          <a:xfrm>
            <a:off x="6736586" y="4891088"/>
            <a:ext cx="5142875" cy="15289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8BD64-2121-38E8-3962-68738BDF6869}"/>
              </a:ext>
            </a:extLst>
          </p:cNvPr>
          <p:cNvSpPr txBox="1">
            <a:spLocks/>
          </p:cNvSpPr>
          <p:nvPr/>
        </p:nvSpPr>
        <p:spPr>
          <a:xfrm>
            <a:off x="6736585" y="4891089"/>
            <a:ext cx="5142875" cy="1619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b="1" dirty="0"/>
              <a:t>2045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 </a:t>
            </a:r>
            <a:r>
              <a:rPr lang="de-DE" sz="2200" dirty="0" err="1"/>
              <a:t>used</a:t>
            </a:r>
            <a:r>
              <a:rPr lang="de-DE" sz="2200" dirty="0"/>
              <a:t> in </a:t>
            </a:r>
            <a:r>
              <a:rPr lang="de-DE" sz="2200" dirty="0" err="1"/>
              <a:t>sim</a:t>
            </a:r>
            <a:r>
              <a:rPr lang="de-DE" sz="2200" dirty="0"/>
              <a:t>: 1004.01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 per </a:t>
            </a:r>
            <a:r>
              <a:rPr lang="de-DE" sz="2200" dirty="0" err="1"/>
              <a:t>year</a:t>
            </a:r>
            <a:r>
              <a:rPr lang="de-DE" sz="2200" dirty="0"/>
              <a:t>: 1673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kWh/(m^2*a): 8.95</a:t>
            </a:r>
          </a:p>
        </p:txBody>
      </p:sp>
    </p:spTree>
    <p:extLst>
      <p:ext uri="{BB962C8B-B14F-4D97-AF65-F5344CB8AC3E}">
        <p14:creationId xmlns:p14="http://schemas.microsoft.com/office/powerpoint/2010/main" val="8602659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614BD579-612A-A31E-35ED-3601CD57D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669498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a normal and a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?</a:t>
            </a:r>
          </a:p>
        </p:txBody>
      </p:sp>
      <p:pic>
        <p:nvPicPr>
          <p:cNvPr id="13" name="Grafik 12" descr="Ein Bild, das Reihe, Diagramm, Quittung enthält.&#10;&#10;Automatisch generierte Beschreibung">
            <a:extLst>
              <a:ext uri="{FF2B5EF4-FFF2-40B4-BE49-F238E27FC236}">
                <a16:creationId xmlns:a16="http://schemas.microsoft.com/office/drawing/2014/main" id="{64582BDF-8062-3D3C-7A36-058D5C8DE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63" y="1690688"/>
            <a:ext cx="7772400" cy="2542373"/>
          </a:xfrm>
          <a:prstGeom prst="rect">
            <a:avLst/>
          </a:prstGeom>
        </p:spPr>
      </p:pic>
      <p:pic>
        <p:nvPicPr>
          <p:cNvPr id="15" name="Grafik 14" descr="Ein Bild, das Reihe, Diagramm, Quittung enthält.&#10;&#10;Automatisch generierte Beschreibung">
            <a:extLst>
              <a:ext uri="{FF2B5EF4-FFF2-40B4-BE49-F238E27FC236}">
                <a16:creationId xmlns:a16="http://schemas.microsoft.com/office/drawing/2014/main" id="{3C097576-C4B2-CED5-8C02-5FB808922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63" y="4233061"/>
            <a:ext cx="7772400" cy="254237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FF272CA-172F-C55D-D7F6-F3EA51C2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2045 normal </a:t>
            </a:r>
            <a:r>
              <a:rPr lang="de-DE" dirty="0" err="1"/>
              <a:t>weather</a:t>
            </a:r>
            <a:r>
              <a:rPr lang="de-DE" dirty="0"/>
              <a:t> and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09023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2045 normal </a:t>
            </a:r>
            <a:r>
              <a:rPr lang="de-DE" dirty="0" err="1"/>
              <a:t>weather</a:t>
            </a:r>
            <a:r>
              <a:rPr lang="de-DE" dirty="0"/>
              <a:t> and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2DAC552-EFC9-5987-8F6D-12FD4F80D880}"/>
              </a:ext>
            </a:extLst>
          </p:cNvPr>
          <p:cNvSpPr txBox="1">
            <a:spLocks/>
          </p:cNvSpPr>
          <p:nvPr/>
        </p:nvSpPr>
        <p:spPr>
          <a:xfrm>
            <a:off x="1626513" y="4915212"/>
            <a:ext cx="5142875" cy="1711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b="1" dirty="0"/>
              <a:t>2045 normal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 </a:t>
            </a:r>
            <a:r>
              <a:rPr lang="de-DE" sz="2200" dirty="0" err="1"/>
              <a:t>used</a:t>
            </a:r>
            <a:r>
              <a:rPr lang="de-DE" sz="2200" dirty="0"/>
              <a:t> in </a:t>
            </a:r>
            <a:r>
              <a:rPr lang="de-DE" sz="2200" dirty="0" err="1"/>
              <a:t>sim</a:t>
            </a:r>
            <a:r>
              <a:rPr lang="de-DE" sz="2200" dirty="0"/>
              <a:t>: 1004.01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 per </a:t>
            </a:r>
            <a:r>
              <a:rPr lang="de-DE" sz="2200" dirty="0" err="1"/>
              <a:t>year</a:t>
            </a:r>
            <a:r>
              <a:rPr lang="de-DE" sz="2200" dirty="0"/>
              <a:t>: 1673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kWh/(m^2*a): 8.95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747AC7-98FE-5ADD-968E-43D0E587D513}"/>
              </a:ext>
            </a:extLst>
          </p:cNvPr>
          <p:cNvSpPr txBox="1">
            <a:spLocks/>
          </p:cNvSpPr>
          <p:nvPr/>
        </p:nvSpPr>
        <p:spPr>
          <a:xfrm>
            <a:off x="7039960" y="4939908"/>
            <a:ext cx="5142875" cy="1711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dirty="0"/>
              <a:t>2045 </a:t>
            </a:r>
            <a:r>
              <a:rPr lang="de-DE" sz="2200" b="1" dirty="0" err="1"/>
              <a:t>cold</a:t>
            </a:r>
            <a:r>
              <a:rPr lang="de-DE" sz="2200" b="1" dirty="0"/>
              <a:t> </a:t>
            </a:r>
            <a:r>
              <a:rPr lang="de-DE" sz="2200" b="1" dirty="0" err="1"/>
              <a:t>winter</a:t>
            </a:r>
            <a:endParaRPr lang="de-DE" sz="2200" b="1" dirty="0"/>
          </a:p>
          <a:p>
            <a:pPr marL="0" indent="0">
              <a:buNone/>
            </a:pPr>
            <a:r>
              <a:rPr lang="de-DE" sz="2200" dirty="0"/>
              <a:t>kWh </a:t>
            </a:r>
            <a:r>
              <a:rPr lang="de-DE" sz="2200" dirty="0" err="1"/>
              <a:t>used</a:t>
            </a:r>
            <a:r>
              <a:rPr lang="de-DE" sz="2200" dirty="0"/>
              <a:t> in </a:t>
            </a:r>
            <a:r>
              <a:rPr lang="de-DE" sz="2200" dirty="0" err="1"/>
              <a:t>sim</a:t>
            </a:r>
            <a:r>
              <a:rPr lang="de-DE" sz="2200" dirty="0"/>
              <a:t>: 479.73</a:t>
            </a:r>
          </a:p>
          <a:p>
            <a:pPr marL="0" indent="0">
              <a:buNone/>
            </a:pPr>
            <a:r>
              <a:rPr lang="de-DE" sz="2200" dirty="0"/>
              <a:t>kWh per </a:t>
            </a:r>
            <a:r>
              <a:rPr lang="de-DE" sz="2200" dirty="0" err="1"/>
              <a:t>year</a:t>
            </a:r>
            <a:r>
              <a:rPr lang="de-DE" sz="2200" dirty="0"/>
              <a:t>: 800</a:t>
            </a:r>
          </a:p>
          <a:p>
            <a:pPr marL="0" indent="0">
              <a:buNone/>
            </a:pPr>
            <a:r>
              <a:rPr lang="de-DE" sz="2200" dirty="0"/>
              <a:t>kWh/(m^2*a): 4.28</a:t>
            </a:r>
          </a:p>
        </p:txBody>
      </p:sp>
      <p:pic>
        <p:nvPicPr>
          <p:cNvPr id="9" name="Grafik 8" descr="Ein Bild, das Text, Screenshot, Rechteck, Schrift enthält.&#10;&#10;Automatisch generierte Beschreibung">
            <a:extLst>
              <a:ext uri="{FF2B5EF4-FFF2-40B4-BE49-F238E27FC236}">
                <a16:creationId xmlns:a16="http://schemas.microsoft.com/office/drawing/2014/main" id="{918E0795-C509-1E7D-3E66-AF4C79974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71" y="1714812"/>
            <a:ext cx="4851400" cy="3200400"/>
          </a:xfrm>
          <a:prstGeom prst="rect">
            <a:avLst/>
          </a:prstGeom>
        </p:spPr>
      </p:pic>
      <p:pic>
        <p:nvPicPr>
          <p:cNvPr id="11" name="Grafik 10" descr="Ein Bild, das Text, Screenshot, Rechteck, Schrift enthält.&#10;&#10;Automatisch generierte Beschreibung">
            <a:extLst>
              <a:ext uri="{FF2B5EF4-FFF2-40B4-BE49-F238E27FC236}">
                <a16:creationId xmlns:a16="http://schemas.microsoft.com/office/drawing/2014/main" id="{1225A5CE-9C95-3A2F-116E-3B8AA942B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715" y="1714812"/>
            <a:ext cx="4851400" cy="3200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20A9F-498A-429F-C9EC-28E5B5BAA284}"/>
              </a:ext>
            </a:extLst>
          </p:cNvPr>
          <p:cNvSpPr txBox="1">
            <a:spLocks/>
          </p:cNvSpPr>
          <p:nvPr/>
        </p:nvSpPr>
        <p:spPr>
          <a:xfrm>
            <a:off x="4958539" y="6002493"/>
            <a:ext cx="5142875" cy="1711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600" dirty="0">
                <a:solidFill>
                  <a:srgbClr val="FF0000"/>
                </a:solidFill>
              </a:rPr>
              <a:t>This </a:t>
            </a:r>
            <a:r>
              <a:rPr lang="de-DE" sz="2600" dirty="0" err="1">
                <a:solidFill>
                  <a:srgbClr val="FF0000"/>
                </a:solidFill>
              </a:rPr>
              <a:t>is</a:t>
            </a:r>
            <a:r>
              <a:rPr lang="de-DE" sz="2600" dirty="0">
                <a:solidFill>
                  <a:srgbClr val="FF0000"/>
                </a:solidFill>
              </a:rPr>
              <a:t> </a:t>
            </a:r>
            <a:r>
              <a:rPr lang="de-DE" sz="2600" dirty="0" err="1">
                <a:solidFill>
                  <a:srgbClr val="FF0000"/>
                </a:solidFill>
              </a:rPr>
              <a:t>strange</a:t>
            </a:r>
            <a:r>
              <a:rPr lang="de-DE" sz="2600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443936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D0B62-8B64-B800-D32E-EF3DB807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36C6-2DBF-17E7-58E2-AFB46F8A1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7627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stock in Germany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838200" y="1690688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838200" y="2902797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880003" y="4114906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838200" y="5327015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721" y="5388006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9452" y="4114906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721" y="2991113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099" y="1816544"/>
            <a:ext cx="776990" cy="776990"/>
          </a:xfrm>
          <a:prstGeom prst="rect">
            <a:avLst/>
          </a:prstGeom>
        </p:spPr>
      </p:pic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900819BD-089C-0060-7045-24EF098AC853}"/>
              </a:ext>
            </a:extLst>
          </p:cNvPr>
          <p:cNvSpPr/>
          <p:nvPr/>
        </p:nvSpPr>
        <p:spPr>
          <a:xfrm>
            <a:off x="2413416" y="1793559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Evolution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energy</a:t>
            </a:r>
            <a:r>
              <a:rPr lang="de-DE" sz="2600" dirty="0"/>
              <a:t> </a:t>
            </a:r>
            <a:r>
              <a:rPr lang="de-DE" sz="2600" dirty="0" err="1"/>
              <a:t>standards</a:t>
            </a:r>
            <a:endParaRPr lang="de-DE" sz="2600" dirty="0"/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678594D9-1096-16BA-231A-3AC87587D063}"/>
              </a:ext>
            </a:extLst>
          </p:cNvPr>
          <p:cNvSpPr/>
          <p:nvPr/>
        </p:nvSpPr>
        <p:spPr>
          <a:xfrm>
            <a:off x="2413416" y="3017520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 err="1"/>
              <a:t>Overview</a:t>
            </a:r>
            <a:r>
              <a:rPr lang="de-DE" sz="2600" dirty="0"/>
              <a:t> </a:t>
            </a:r>
            <a:r>
              <a:rPr lang="de-DE" sz="2600" dirty="0" err="1"/>
              <a:t>buildings</a:t>
            </a:r>
            <a:r>
              <a:rPr lang="de-DE" sz="2600" dirty="0"/>
              <a:t> stock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9BBDF0C4-CD8D-23F2-56AA-F13325945382}"/>
              </a:ext>
            </a:extLst>
          </p:cNvPr>
          <p:cNvSpPr/>
          <p:nvPr/>
        </p:nvSpPr>
        <p:spPr>
          <a:xfrm>
            <a:off x="2413416" y="4207426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 err="1"/>
              <a:t>Overview</a:t>
            </a:r>
            <a:r>
              <a:rPr lang="de-DE" sz="2600" dirty="0"/>
              <a:t> </a:t>
            </a:r>
            <a:r>
              <a:rPr lang="de-DE" sz="2600" dirty="0" err="1"/>
              <a:t>heating</a:t>
            </a:r>
            <a:r>
              <a:rPr lang="de-DE" sz="2600" dirty="0"/>
              <a:t> </a:t>
            </a:r>
            <a:r>
              <a:rPr lang="de-DE" sz="2600" dirty="0" err="1"/>
              <a:t>systems</a:t>
            </a:r>
            <a:endParaRPr lang="de-DE" sz="2600" dirty="0"/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A8463476-0C4B-4C90-2F33-D5857BE50BDA}"/>
              </a:ext>
            </a:extLst>
          </p:cNvPr>
          <p:cNvSpPr/>
          <p:nvPr/>
        </p:nvSpPr>
        <p:spPr>
          <a:xfrm>
            <a:off x="2413416" y="5419534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Chosen </a:t>
            </a:r>
            <a:r>
              <a:rPr lang="de-DE" sz="2600" dirty="0" err="1"/>
              <a:t>houses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the</a:t>
            </a:r>
            <a:r>
              <a:rPr lang="de-DE" sz="2600" dirty="0"/>
              <a:t> </a:t>
            </a:r>
            <a:r>
              <a:rPr lang="de-DE" sz="2600" dirty="0" err="1"/>
              <a:t>scenarios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1565916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4908-7DC4-F6F1-8CB6-D90C853C1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06787-A2B0-E3BC-BEAC-110650D1D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42389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892E3-505E-ABC4-4297-C03350A80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Whats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7C4A6E-18F5-109F-DF9D-070CC37C3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Try different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81348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6F9004-4F70-3AC5-5BB5-F5038F3D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Thanks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listening</a:t>
            </a:r>
            <a:r>
              <a:rPr lang="de-DE" dirty="0"/>
              <a:t>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8BBF5D-17DA-1EF5-D6FB-A2E3C322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07382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25045-A0FD-3DF7-099F-579FBCECC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5C04F3-0A82-CF11-9007-272504D4A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/>
              <a:t>Krähenmann, S., Walter, A., </a:t>
            </a:r>
            <a:r>
              <a:rPr lang="de-DE" sz="1400" dirty="0" err="1"/>
              <a:t>Brienen</a:t>
            </a:r>
            <a:r>
              <a:rPr lang="de-DE" sz="1400" dirty="0"/>
              <a:t>, S., </a:t>
            </a:r>
            <a:r>
              <a:rPr lang="de-DE" sz="1400" dirty="0" err="1"/>
              <a:t>Imbery</a:t>
            </a:r>
            <a:r>
              <a:rPr lang="de-DE" sz="1400" dirty="0"/>
              <a:t>, F., </a:t>
            </a:r>
            <a:r>
              <a:rPr lang="de-DE" sz="1400" dirty="0" err="1"/>
              <a:t>Matzarakis</a:t>
            </a:r>
            <a:r>
              <a:rPr lang="de-DE" sz="1400" dirty="0"/>
              <a:t>, A.: Stündliche Raster der Lufttemperatur für Deutschland (Projekt TRY-Weiterentwicklung), Version V001, DWD Climate Data Center (CDC), DOI:10.5676/DWD_CDC/TRY_Basis_v001, 2016</a:t>
            </a:r>
          </a:p>
        </p:txBody>
      </p:sp>
    </p:spTree>
    <p:extLst>
      <p:ext uri="{BB962C8B-B14F-4D97-AF65-F5344CB8AC3E}">
        <p14:creationId xmlns:p14="http://schemas.microsoft.com/office/powerpoint/2010/main" val="7203900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437B96-B329-E8B1-2D92-FDB5C9379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questions</a:t>
            </a:r>
            <a:r>
              <a:rPr lang="de-DE" dirty="0"/>
              <a:t>, 4 </a:t>
            </a:r>
            <a:r>
              <a:rPr lang="de-DE" dirty="0" err="1"/>
              <a:t>answers</a:t>
            </a:r>
            <a:r>
              <a:rPr lang="de-DE" dirty="0"/>
              <a:t> </a:t>
            </a:r>
            <a:r>
              <a:rPr lang="de-DE" dirty="0" err="1"/>
              <a:t>each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894B4B-71B9-FA04-FAF3-B34C132CA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4666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1552A5-145F-B5C0-E613-4206D744A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2926EA-5B65-65B8-9385-579092503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39468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943DB5-FA81-0CBF-3951-A44F2001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A0 Poster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85E411-A6F8-DDD7-A51E-7F514BB51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7708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stock in Germany -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standards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B15DD4B6-6E88-E251-B5B4-1BDD1164D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790" y="1825625"/>
            <a:ext cx="9510010" cy="4351338"/>
          </a:xfrm>
        </p:spPr>
        <p:txBody>
          <a:bodyPr>
            <a:normAutofit/>
          </a:bodyPr>
          <a:lstStyle/>
          <a:p>
            <a:r>
              <a:rPr lang="de-DE" sz="2400" dirty="0" err="1"/>
              <a:t>first</a:t>
            </a:r>
            <a:r>
              <a:rPr lang="de-DE" sz="2400" dirty="0"/>
              <a:t> Energy </a:t>
            </a:r>
            <a:r>
              <a:rPr lang="de-DE" sz="2400" dirty="0" err="1"/>
              <a:t>Saving</a:t>
            </a:r>
            <a:r>
              <a:rPr lang="de-DE" sz="2400" dirty="0"/>
              <a:t> </a:t>
            </a:r>
            <a:r>
              <a:rPr lang="de-DE" sz="2400" dirty="0" err="1"/>
              <a:t>Ordinance</a:t>
            </a:r>
            <a:r>
              <a:rPr lang="de-DE" sz="2400" dirty="0"/>
              <a:t> (EnEV) </a:t>
            </a:r>
            <a:r>
              <a:rPr lang="de-DE" sz="2400" dirty="0" err="1"/>
              <a:t>came</a:t>
            </a:r>
            <a:r>
              <a:rPr lang="de-DE" sz="2400" dirty="0"/>
              <a:t> </a:t>
            </a:r>
            <a:r>
              <a:rPr lang="de-DE" sz="2400" dirty="0" err="1"/>
              <a:t>into</a:t>
            </a:r>
            <a:r>
              <a:rPr lang="de-DE" sz="2400" dirty="0"/>
              <a:t> </a:t>
            </a:r>
            <a:r>
              <a:rPr lang="de-DE" sz="2400" dirty="0" err="1"/>
              <a:t>force</a:t>
            </a:r>
            <a:r>
              <a:rPr lang="de-DE" sz="2400" dirty="0"/>
              <a:t> on 1 </a:t>
            </a:r>
            <a:r>
              <a:rPr lang="de-DE" sz="2400" dirty="0" err="1"/>
              <a:t>January</a:t>
            </a:r>
            <a:r>
              <a:rPr lang="de-DE" sz="2400" dirty="0"/>
              <a:t> 2002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err="1"/>
              <a:t>since</a:t>
            </a:r>
            <a:r>
              <a:rPr lang="de-DE" sz="2400" dirty="0"/>
              <a:t> </a:t>
            </a:r>
            <a:r>
              <a:rPr lang="de-DE" sz="2400" dirty="0" err="1"/>
              <a:t>then</a:t>
            </a:r>
            <a:r>
              <a:rPr lang="de-DE" sz="2400" dirty="0"/>
              <a:t>, </a:t>
            </a:r>
            <a:r>
              <a:rPr lang="de-DE" sz="2400" dirty="0" err="1"/>
              <a:t>the</a:t>
            </a:r>
            <a:r>
              <a:rPr lang="de-DE" sz="2400" dirty="0"/>
              <a:t> EnEV </a:t>
            </a:r>
            <a:r>
              <a:rPr lang="de-DE" sz="2400" dirty="0" err="1"/>
              <a:t>has</a:t>
            </a:r>
            <a:r>
              <a:rPr lang="de-DE" sz="2400" dirty="0"/>
              <a:t> </a:t>
            </a:r>
            <a:r>
              <a:rPr lang="de-DE" sz="2400" dirty="0" err="1"/>
              <a:t>been</a:t>
            </a:r>
            <a:r>
              <a:rPr lang="de-DE" sz="2400" dirty="0"/>
              <a:t> </a:t>
            </a:r>
            <a:r>
              <a:rPr lang="de-DE" sz="2400" dirty="0" err="1"/>
              <a:t>revised</a:t>
            </a:r>
            <a:r>
              <a:rPr lang="de-DE" sz="2400" dirty="0"/>
              <a:t> </a:t>
            </a:r>
            <a:r>
              <a:rPr lang="de-DE" sz="2400" dirty="0" err="1"/>
              <a:t>several</a:t>
            </a:r>
            <a:r>
              <a:rPr lang="de-DE" sz="2400" dirty="0"/>
              <a:t> </a:t>
            </a:r>
            <a:r>
              <a:rPr lang="de-DE" sz="2400" dirty="0" err="1"/>
              <a:t>times</a:t>
            </a:r>
            <a:endParaRPr lang="de-DE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The EU </a:t>
            </a:r>
            <a:r>
              <a:rPr lang="de-DE" sz="2400" dirty="0" err="1"/>
              <a:t>Renewable</a:t>
            </a:r>
            <a:r>
              <a:rPr lang="de-DE" sz="2400" dirty="0"/>
              <a:t> Energy </a:t>
            </a:r>
            <a:r>
              <a:rPr lang="de-DE" sz="2400" dirty="0" err="1"/>
              <a:t>Directive</a:t>
            </a:r>
            <a:r>
              <a:rPr lang="de-DE" sz="2400" dirty="0"/>
              <a:t> was </a:t>
            </a:r>
            <a:r>
              <a:rPr lang="de-DE" sz="2400" dirty="0" err="1"/>
              <a:t>implemented</a:t>
            </a:r>
            <a:r>
              <a:rPr lang="de-DE" sz="2400" dirty="0"/>
              <a:t> in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nationial</a:t>
            </a:r>
            <a:r>
              <a:rPr lang="de-DE" sz="2400" dirty="0"/>
              <a:t> EEWG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EnEG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On 1 November 2020, EnEV was incorporated </a:t>
            </a:r>
            <a:r>
              <a:rPr lang="de-DE" sz="2400" dirty="0" err="1"/>
              <a:t>into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building</a:t>
            </a:r>
            <a:r>
              <a:rPr lang="de-DE" sz="2400" dirty="0"/>
              <a:t> </a:t>
            </a:r>
            <a:r>
              <a:rPr lang="de-DE" sz="2400" dirty="0" err="1"/>
              <a:t>energy</a:t>
            </a:r>
            <a:r>
              <a:rPr lang="de-DE" sz="2400" dirty="0"/>
              <a:t> </a:t>
            </a:r>
            <a:r>
              <a:rPr lang="de-DE" sz="2400" dirty="0" err="1"/>
              <a:t>act</a:t>
            </a:r>
            <a:r>
              <a:rPr lang="de-DE" sz="2400" dirty="0"/>
              <a:t> (GEG) and </a:t>
            </a:r>
            <a:r>
              <a:rPr lang="de-DE" sz="2400" dirty="0" err="1"/>
              <a:t>officially</a:t>
            </a:r>
            <a:r>
              <a:rPr lang="de-DE" sz="2400" dirty="0"/>
              <a:t> </a:t>
            </a:r>
            <a:r>
              <a:rPr lang="de-DE" sz="2400" dirty="0" err="1"/>
              <a:t>ceased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apply</a:t>
            </a:r>
            <a:endParaRPr lang="de-DE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err="1"/>
              <a:t>Furthermore</a:t>
            </a:r>
            <a:r>
              <a:rPr lang="de-DE" sz="2400" dirty="0"/>
              <a:t>, </a:t>
            </a:r>
            <a:r>
              <a:rPr lang="de-DE" sz="2400" dirty="0" err="1"/>
              <a:t>the</a:t>
            </a:r>
            <a:r>
              <a:rPr lang="de-DE" sz="2400" dirty="0"/>
              <a:t> EEWG and and </a:t>
            </a:r>
            <a:r>
              <a:rPr lang="de-DE" sz="2400" dirty="0" err="1"/>
              <a:t>the</a:t>
            </a:r>
            <a:r>
              <a:rPr lang="de-DE" sz="2400" dirty="0"/>
              <a:t> EnEG </a:t>
            </a:r>
            <a:r>
              <a:rPr lang="de-DE" sz="2400" dirty="0" err="1"/>
              <a:t>were</a:t>
            </a:r>
            <a:r>
              <a:rPr lang="de-DE" sz="2400" dirty="0"/>
              <a:t> </a:t>
            </a:r>
            <a:r>
              <a:rPr lang="de-DE" sz="2400" dirty="0" err="1"/>
              <a:t>integreted</a:t>
            </a:r>
            <a:r>
              <a:rPr lang="de-DE" sz="2400" dirty="0"/>
              <a:t> </a:t>
            </a:r>
            <a:r>
              <a:rPr lang="de-DE" sz="2400" dirty="0" err="1"/>
              <a:t>into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GEG</a:t>
            </a:r>
          </a:p>
        </p:txBody>
      </p:sp>
    </p:spTree>
    <p:extLst>
      <p:ext uri="{BB962C8B-B14F-4D97-AF65-F5344CB8AC3E}">
        <p14:creationId xmlns:p14="http://schemas.microsoft.com/office/powerpoint/2010/main" val="4027052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991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buildings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15184EF-6A36-9D2F-E485-F205E3B42C2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7733" b="11285"/>
          <a:stretch/>
        </p:blipFill>
        <p:spPr>
          <a:xfrm>
            <a:off x="1890924" y="1960765"/>
            <a:ext cx="9316722" cy="3647297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3F54A0-4E6B-2B3C-4178-45127A3DD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3269" y="5727325"/>
            <a:ext cx="9510010" cy="568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err="1"/>
              <a:t>buildings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year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construction</a:t>
            </a:r>
            <a:r>
              <a:rPr lang="de-DE" sz="2400" dirty="0"/>
              <a:t> in per </a:t>
            </a:r>
            <a:r>
              <a:rPr lang="de-DE" sz="2400" dirty="0" err="1"/>
              <a:t>cent</a:t>
            </a:r>
            <a:endParaRPr lang="de-DE" sz="2400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0D9F800-3BDC-3E73-DDBD-9239A1F760C3}"/>
              </a:ext>
            </a:extLst>
          </p:cNvPr>
          <p:cNvGrpSpPr/>
          <p:nvPr/>
        </p:nvGrpSpPr>
        <p:grpSpPr>
          <a:xfrm>
            <a:off x="6564855" y="1776335"/>
            <a:ext cx="4241390" cy="4555739"/>
            <a:chOff x="7388207" y="2020604"/>
            <a:chExt cx="4241390" cy="4555739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2D4A2C-DFDE-9C98-4EC7-2E857793B155}"/>
                </a:ext>
              </a:extLst>
            </p:cNvPr>
            <p:cNvSpPr/>
            <p:nvPr/>
          </p:nvSpPr>
          <p:spPr>
            <a:xfrm>
              <a:off x="7388207" y="2020604"/>
              <a:ext cx="4241390" cy="45557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aphicFrame>
          <p:nvGraphicFramePr>
            <p:cNvPr id="8" name="Diagramm 7">
              <a:extLst>
                <a:ext uri="{FF2B5EF4-FFF2-40B4-BE49-F238E27FC236}">
                  <a16:creationId xmlns:a16="http://schemas.microsoft.com/office/drawing/2014/main" id="{5A943F3D-397D-1AE2-C7AA-F0966DD2FBEC}"/>
                </a:ext>
              </a:extLst>
            </p:cNvPr>
            <p:cNvGraphicFramePr/>
            <p:nvPr/>
          </p:nvGraphicFramePr>
          <p:xfrm>
            <a:off x="7565597" y="2129873"/>
            <a:ext cx="4064000" cy="43372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22811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buildings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10" name="Grafik 9" descr="Scheune mit einfarbiger Füllung">
            <a:extLst>
              <a:ext uri="{FF2B5EF4-FFF2-40B4-BE49-F238E27FC236}">
                <a16:creationId xmlns:a16="http://schemas.microsoft.com/office/drawing/2014/main" id="{2CC15E5F-A399-B369-D7BB-9DCD39DD30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02183" y="3720867"/>
            <a:ext cx="914400" cy="914400"/>
          </a:xfrm>
          <a:prstGeom prst="rect">
            <a:avLst/>
          </a:prstGeom>
        </p:spPr>
      </p:pic>
      <p:pic>
        <p:nvPicPr>
          <p:cNvPr id="19" name="Grafik 18" descr="Gebäude mit einfarbiger Füllung">
            <a:extLst>
              <a:ext uri="{FF2B5EF4-FFF2-40B4-BE49-F238E27FC236}">
                <a16:creationId xmlns:a16="http://schemas.microsoft.com/office/drawing/2014/main" id="{ECC89B24-2C51-66D2-EC73-D81B467A9F5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32118"/>
          <a:stretch/>
        </p:blipFill>
        <p:spPr>
          <a:xfrm>
            <a:off x="9134631" y="3911127"/>
            <a:ext cx="914400" cy="620711"/>
          </a:xfrm>
          <a:prstGeom prst="rect">
            <a:avLst/>
          </a:prstGeom>
        </p:spPr>
      </p:pic>
      <p:pic>
        <p:nvPicPr>
          <p:cNvPr id="21" name="Grafik 20" descr="Haus mit einfarbiger Füllung">
            <a:extLst>
              <a:ext uri="{FF2B5EF4-FFF2-40B4-BE49-F238E27FC236}">
                <a16:creationId xmlns:a16="http://schemas.microsoft.com/office/drawing/2014/main" id="{996091BF-BA53-2CD8-A938-9E22D7CCC4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51851" y="1735552"/>
            <a:ext cx="914400" cy="914400"/>
          </a:xfrm>
          <a:prstGeom prst="rect">
            <a:avLst/>
          </a:prstGeom>
        </p:spPr>
      </p:pic>
      <p:pic>
        <p:nvPicPr>
          <p:cNvPr id="25" name="Grafik 24" descr="Start mit einfarbiger Füllung">
            <a:extLst>
              <a:ext uri="{FF2B5EF4-FFF2-40B4-BE49-F238E27FC236}">
                <a16:creationId xmlns:a16="http://schemas.microsoft.com/office/drawing/2014/main" id="{276E521B-A376-A1FB-0263-14CC696E1D1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503224" y="1752595"/>
            <a:ext cx="914400" cy="914400"/>
          </a:xfrm>
          <a:prstGeom prst="rect">
            <a:avLst/>
          </a:prstGeom>
        </p:spPr>
      </p:pic>
      <p:pic>
        <p:nvPicPr>
          <p:cNvPr id="26" name="Grafik 25" descr="Start mit einfarbiger Füllung">
            <a:extLst>
              <a:ext uri="{FF2B5EF4-FFF2-40B4-BE49-F238E27FC236}">
                <a16:creationId xmlns:a16="http://schemas.microsoft.com/office/drawing/2014/main" id="{D39F95C8-41BB-1F70-028E-31C19D2B359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16144" y="1755080"/>
            <a:ext cx="914400" cy="914400"/>
          </a:xfrm>
          <a:prstGeom prst="rect">
            <a:avLst/>
          </a:prstGeom>
        </p:spPr>
      </p:pic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53E8DDFB-6241-F598-21A7-575D75CF01D1}"/>
              </a:ext>
            </a:extLst>
          </p:cNvPr>
          <p:cNvSpPr/>
          <p:nvPr/>
        </p:nvSpPr>
        <p:spPr>
          <a:xfrm>
            <a:off x="1806439" y="1972443"/>
            <a:ext cx="3341055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2022: </a:t>
            </a:r>
            <a:r>
              <a:rPr lang="de-DE" sz="2600" dirty="0" err="1"/>
              <a:t>average</a:t>
            </a:r>
            <a:r>
              <a:rPr lang="de-DE" sz="2600" dirty="0"/>
              <a:t> flat </a:t>
            </a:r>
            <a:r>
              <a:rPr lang="de-DE" sz="2600" dirty="0" err="1"/>
              <a:t>size</a:t>
            </a:r>
            <a:r>
              <a:rPr lang="de-DE" sz="2600" dirty="0"/>
              <a:t> in </a:t>
            </a:r>
            <a:r>
              <a:rPr lang="de-DE" sz="2600" dirty="0" err="1"/>
              <a:t>new</a:t>
            </a:r>
            <a:r>
              <a:rPr lang="de-DE" sz="2600" dirty="0"/>
              <a:t> </a:t>
            </a:r>
            <a:r>
              <a:rPr lang="de-DE" sz="2600" dirty="0" err="1"/>
              <a:t>buildings</a:t>
            </a:r>
            <a:endParaRPr lang="de-DE" sz="26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D3E99C2A-091D-8F82-0675-AEE93260ABF3}"/>
              </a:ext>
            </a:extLst>
          </p:cNvPr>
          <p:cNvSpPr txBox="1"/>
          <p:nvPr/>
        </p:nvSpPr>
        <p:spPr>
          <a:xfrm>
            <a:off x="5625956" y="2662498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154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8422E2D-A2EE-A4CA-B51F-81A91216E586}"/>
              </a:ext>
            </a:extLst>
          </p:cNvPr>
          <p:cNvSpPr txBox="1"/>
          <p:nvPr/>
        </p:nvSpPr>
        <p:spPr>
          <a:xfrm>
            <a:off x="7242039" y="2649952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112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F6B78617-A9A3-66B9-FEFC-2B0DCB51EEBB}"/>
              </a:ext>
            </a:extLst>
          </p:cNvPr>
          <p:cNvSpPr/>
          <p:nvPr/>
        </p:nvSpPr>
        <p:spPr>
          <a:xfrm>
            <a:off x="1806439" y="3786360"/>
            <a:ext cx="3239644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Trend </a:t>
            </a:r>
            <a:r>
              <a:rPr lang="de-DE" sz="2600" dirty="0" err="1"/>
              <a:t>since</a:t>
            </a:r>
            <a:r>
              <a:rPr lang="de-DE" sz="2600" dirty="0"/>
              <a:t> 2000:</a:t>
            </a:r>
          </a:p>
        </p:txBody>
      </p:sp>
      <p:pic>
        <p:nvPicPr>
          <p:cNvPr id="34" name="Grafik 33" descr="Scheune mit einfarbiger Füllung">
            <a:extLst>
              <a:ext uri="{FF2B5EF4-FFF2-40B4-BE49-F238E27FC236}">
                <a16:creationId xmlns:a16="http://schemas.microsoft.com/office/drawing/2014/main" id="{7E35109C-A4A1-5415-E209-221E22256FE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51851" y="3720867"/>
            <a:ext cx="914400" cy="914400"/>
          </a:xfrm>
          <a:prstGeom prst="rect">
            <a:avLst/>
          </a:prstGeom>
        </p:spPr>
      </p:pic>
      <p:pic>
        <p:nvPicPr>
          <p:cNvPr id="35" name="Grafik 34" descr="Scheune mit einfarbiger Füllung">
            <a:extLst>
              <a:ext uri="{FF2B5EF4-FFF2-40B4-BE49-F238E27FC236}">
                <a16:creationId xmlns:a16="http://schemas.microsoft.com/office/drawing/2014/main" id="{893CEFFC-8C77-7E85-11A8-029ADA3226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17403" y="3720867"/>
            <a:ext cx="914400" cy="914400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16A51A49-A628-FDF9-647F-999B2CE4FEFA}"/>
              </a:ext>
            </a:extLst>
          </p:cNvPr>
          <p:cNvSpPr txBox="1"/>
          <p:nvPr/>
        </p:nvSpPr>
        <p:spPr>
          <a:xfrm>
            <a:off x="9119307" y="2662498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76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pic>
        <p:nvPicPr>
          <p:cNvPr id="37" name="Grafik 36" descr="Gebäude mit einfarbiger Füllung">
            <a:extLst>
              <a:ext uri="{FF2B5EF4-FFF2-40B4-BE49-F238E27FC236}">
                <a16:creationId xmlns:a16="http://schemas.microsoft.com/office/drawing/2014/main" id="{86A1576E-DD3F-2085-9B8D-21983F5136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34631" y="1759691"/>
            <a:ext cx="914400" cy="914400"/>
          </a:xfrm>
          <a:prstGeom prst="rect">
            <a:avLst/>
          </a:prstGeom>
        </p:spPr>
      </p:pic>
      <p:sp>
        <p:nvSpPr>
          <p:cNvPr id="38" name="Abgerundetes Rechteck 37">
            <a:extLst>
              <a:ext uri="{FF2B5EF4-FFF2-40B4-BE49-F238E27FC236}">
                <a16:creationId xmlns:a16="http://schemas.microsoft.com/office/drawing/2014/main" id="{D4325416-0E2C-A40A-23E0-2C96A8995664}"/>
              </a:ext>
            </a:extLst>
          </p:cNvPr>
          <p:cNvSpPr/>
          <p:nvPr/>
        </p:nvSpPr>
        <p:spPr>
          <a:xfrm>
            <a:off x="1806439" y="5410209"/>
            <a:ext cx="3239644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Average per </a:t>
            </a:r>
            <a:r>
              <a:rPr lang="de-DE" sz="2600" dirty="0" err="1"/>
              <a:t>capita</a:t>
            </a:r>
            <a:r>
              <a:rPr lang="de-DE" sz="2600" dirty="0"/>
              <a:t> </a:t>
            </a:r>
            <a:r>
              <a:rPr lang="de-DE" sz="2600" dirty="0" err="1"/>
              <a:t>living</a:t>
            </a:r>
            <a:r>
              <a:rPr lang="de-DE" sz="2600" dirty="0"/>
              <a:t> </a:t>
            </a:r>
            <a:r>
              <a:rPr lang="de-DE" sz="2600" dirty="0" err="1"/>
              <a:t>space</a:t>
            </a:r>
            <a:r>
              <a:rPr lang="de-DE" sz="2600" dirty="0"/>
              <a:t>: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C40E3749-E33C-740B-8710-4BDDDC2399C3}"/>
              </a:ext>
            </a:extLst>
          </p:cNvPr>
          <p:cNvSpPr txBox="1"/>
          <p:nvPr/>
        </p:nvSpPr>
        <p:spPr>
          <a:xfrm>
            <a:off x="6096000" y="5342119"/>
            <a:ext cx="1794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1990: </a:t>
            </a:r>
          </a:p>
          <a:p>
            <a:r>
              <a:rPr lang="de-DE" sz="2800" dirty="0"/>
              <a:t>34.8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0BD90E90-CD57-0039-8740-8D42428F7E26}"/>
              </a:ext>
            </a:extLst>
          </p:cNvPr>
          <p:cNvSpPr txBox="1"/>
          <p:nvPr/>
        </p:nvSpPr>
        <p:spPr>
          <a:xfrm>
            <a:off x="8510331" y="5342119"/>
            <a:ext cx="1794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2022: </a:t>
            </a:r>
          </a:p>
          <a:p>
            <a:r>
              <a:rPr lang="de-DE" sz="2800" dirty="0"/>
              <a:t>47.4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pic>
        <p:nvPicPr>
          <p:cNvPr id="42" name="Grafik 41" descr="Pfeil nach rechts mit einfarbiger Füllung">
            <a:extLst>
              <a:ext uri="{FF2B5EF4-FFF2-40B4-BE49-F238E27FC236}">
                <a16:creationId xmlns:a16="http://schemas.microsoft.com/office/drawing/2014/main" id="{37A97CD1-DACC-B313-A39D-40A333D3079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5277004" y="3687136"/>
            <a:ext cx="914400" cy="914400"/>
          </a:xfrm>
          <a:prstGeom prst="rect">
            <a:avLst/>
          </a:prstGeom>
        </p:spPr>
      </p:pic>
      <p:pic>
        <p:nvPicPr>
          <p:cNvPr id="43" name="Grafik 42" descr="Pfeil nach rechts mit einfarbiger Füllung">
            <a:extLst>
              <a:ext uri="{FF2B5EF4-FFF2-40B4-BE49-F238E27FC236}">
                <a16:creationId xmlns:a16="http://schemas.microsoft.com/office/drawing/2014/main" id="{A949D675-593C-0BA4-C65A-834F8C867C8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6627336" y="3696507"/>
            <a:ext cx="914400" cy="914400"/>
          </a:xfrm>
          <a:prstGeom prst="rect">
            <a:avLst/>
          </a:prstGeom>
        </p:spPr>
      </p:pic>
      <p:pic>
        <p:nvPicPr>
          <p:cNvPr id="44" name="Grafik 43" descr="Pfeil nach rechts mit einfarbiger Füllung">
            <a:extLst>
              <a:ext uri="{FF2B5EF4-FFF2-40B4-BE49-F238E27FC236}">
                <a16:creationId xmlns:a16="http://schemas.microsoft.com/office/drawing/2014/main" id="{E7951ECE-D41D-2BC7-FF66-EDE98D16044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5400000">
            <a:off x="8694200" y="36266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3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8" grpId="0" animBg="1"/>
      <p:bldP spid="39" grpId="0"/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heating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919E93F-270F-6E0C-DE81-2CFAA32F595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2245" b="41062"/>
          <a:stretch/>
        </p:blipFill>
        <p:spPr>
          <a:xfrm>
            <a:off x="1557907" y="1970122"/>
            <a:ext cx="10180994" cy="374912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F233FD5-3B2B-A673-C1A2-D4D7A2413761}"/>
              </a:ext>
            </a:extLst>
          </p:cNvPr>
          <p:cNvSpPr txBox="1"/>
          <p:nvPr/>
        </p:nvSpPr>
        <p:spPr>
          <a:xfrm>
            <a:off x="2074693" y="1633626"/>
            <a:ext cx="4021307" cy="24929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sz="2600" dirty="0" err="1"/>
              <a:t>proportion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residential</a:t>
            </a:r>
            <a:r>
              <a:rPr lang="de-DE" sz="2600" dirty="0"/>
              <a:t> </a:t>
            </a:r>
            <a:r>
              <a:rPr lang="de-DE" sz="2600" dirty="0" err="1"/>
              <a:t>units</a:t>
            </a:r>
            <a:r>
              <a:rPr lang="de-DE" sz="2600" dirty="0"/>
              <a:t> </a:t>
            </a:r>
            <a:r>
              <a:rPr lang="de-DE" sz="2600" dirty="0" err="1"/>
              <a:t>heated</a:t>
            </a:r>
            <a:r>
              <a:rPr lang="de-DE" sz="2600" dirty="0"/>
              <a:t> </a:t>
            </a:r>
            <a:r>
              <a:rPr lang="de-DE" sz="2600" dirty="0" err="1"/>
              <a:t>by</a:t>
            </a:r>
            <a:r>
              <a:rPr lang="de-DE" sz="2600" dirty="0"/>
              <a:t> </a:t>
            </a:r>
            <a:r>
              <a:rPr lang="de-DE" sz="2600" dirty="0" err="1"/>
              <a:t>heat</a:t>
            </a:r>
            <a:r>
              <a:rPr lang="de-DE" sz="2600" dirty="0"/>
              <a:t> </a:t>
            </a:r>
            <a:r>
              <a:rPr lang="de-DE" sz="2600" dirty="0" err="1"/>
              <a:t>pumpps</a:t>
            </a:r>
            <a:r>
              <a:rPr lang="de-DE" sz="2600" dirty="0"/>
              <a:t> </a:t>
            </a:r>
            <a:r>
              <a:rPr lang="de-DE" sz="2600" dirty="0" err="1"/>
              <a:t>has</a:t>
            </a:r>
            <a:r>
              <a:rPr lang="de-DE" sz="2600" dirty="0"/>
              <a:t> </a:t>
            </a:r>
            <a:r>
              <a:rPr lang="de-DE" sz="2600" dirty="0" err="1"/>
              <a:t>been</a:t>
            </a:r>
            <a:r>
              <a:rPr lang="de-DE" sz="2600" dirty="0"/>
              <a:t> </a:t>
            </a:r>
            <a:r>
              <a:rPr lang="de-DE" sz="2600" dirty="0" err="1"/>
              <a:t>rising</a:t>
            </a:r>
            <a:r>
              <a:rPr lang="de-DE" sz="2600" dirty="0"/>
              <a:t> </a:t>
            </a:r>
            <a:r>
              <a:rPr lang="de-DE" sz="2600" dirty="0" err="1"/>
              <a:t>steadily</a:t>
            </a:r>
            <a:r>
              <a:rPr lang="de-DE" sz="2600" dirty="0"/>
              <a:t> </a:t>
            </a:r>
            <a:r>
              <a:rPr lang="de-DE" sz="2600" dirty="0" err="1"/>
              <a:t>since</a:t>
            </a:r>
            <a:r>
              <a:rPr lang="de-DE" sz="2600" dirty="0"/>
              <a:t> 2003, BUT: </a:t>
            </a:r>
            <a:r>
              <a:rPr lang="de-DE" sz="2600" dirty="0" err="1"/>
              <a:t>reaching</a:t>
            </a:r>
            <a:r>
              <a:rPr lang="de-DE" sz="2600" dirty="0"/>
              <a:t> 3% </a:t>
            </a:r>
            <a:r>
              <a:rPr lang="de-DE" sz="2600" dirty="0" err="1"/>
              <a:t>of</a:t>
            </a:r>
            <a:r>
              <a:rPr lang="de-DE" sz="2600" dirty="0"/>
              <a:t> all </a:t>
            </a:r>
            <a:r>
              <a:rPr lang="de-DE" sz="2600" dirty="0" err="1"/>
              <a:t>buildings</a:t>
            </a:r>
            <a:r>
              <a:rPr lang="de-DE" sz="2600" dirty="0"/>
              <a:t> in 2022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64983EB-7C56-7457-EE0B-CD0DD706897F}"/>
              </a:ext>
            </a:extLst>
          </p:cNvPr>
          <p:cNvSpPr txBox="1"/>
          <p:nvPr/>
        </p:nvSpPr>
        <p:spPr>
          <a:xfrm>
            <a:off x="2788171" y="5145109"/>
            <a:ext cx="1007999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Coal</a:t>
            </a:r>
          </a:p>
          <a:p>
            <a:r>
              <a:rPr lang="de-DE" dirty="0"/>
              <a:t>Oil</a:t>
            </a:r>
          </a:p>
          <a:p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2FFC7CD-2E1A-46DB-E441-E8EE86A90E4C}"/>
              </a:ext>
            </a:extLst>
          </p:cNvPr>
          <p:cNvSpPr txBox="1"/>
          <p:nvPr/>
        </p:nvSpPr>
        <p:spPr>
          <a:xfrm>
            <a:off x="4122557" y="5124171"/>
            <a:ext cx="716782" cy="11387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Gas</a:t>
            </a:r>
          </a:p>
          <a:p>
            <a:r>
              <a:rPr lang="de-DE" sz="1600" dirty="0" err="1"/>
              <a:t>Elec-tricity</a:t>
            </a:r>
            <a:endParaRPr lang="de-DE" sz="1600" dirty="0"/>
          </a:p>
          <a:p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F194DDF-C4D7-2B9A-2997-55CDDEDB0D8E}"/>
              </a:ext>
            </a:extLst>
          </p:cNvPr>
          <p:cNvSpPr txBox="1"/>
          <p:nvPr/>
        </p:nvSpPr>
        <p:spPr>
          <a:xfrm>
            <a:off x="5071278" y="5124171"/>
            <a:ext cx="1302045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600" dirty="0" err="1"/>
              <a:t>District</a:t>
            </a:r>
            <a:r>
              <a:rPr lang="de-DE" sz="1600" dirty="0"/>
              <a:t> h.</a:t>
            </a:r>
          </a:p>
          <a:p>
            <a:r>
              <a:rPr lang="de-DE" sz="1600" dirty="0"/>
              <a:t>Heat </a:t>
            </a:r>
            <a:r>
              <a:rPr lang="de-DE" sz="1600" dirty="0" err="1"/>
              <a:t>pumps</a:t>
            </a:r>
            <a:endParaRPr lang="de-DE" sz="1600" dirty="0"/>
          </a:p>
          <a:p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94DE7D2-A7FF-969F-1412-FB88515A7B5F}"/>
              </a:ext>
            </a:extLst>
          </p:cNvPr>
          <p:cNvSpPr txBox="1"/>
          <p:nvPr/>
        </p:nvSpPr>
        <p:spPr>
          <a:xfrm>
            <a:off x="6605262" y="5145109"/>
            <a:ext cx="226290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Solar</a:t>
            </a:r>
          </a:p>
          <a:p>
            <a:r>
              <a:rPr lang="de-DE" dirty="0" err="1"/>
              <a:t>Biomass</a:t>
            </a:r>
            <a:r>
              <a:rPr lang="de-DE" dirty="0"/>
              <a:t> and </a:t>
            </a:r>
            <a:r>
              <a:rPr lang="de-DE" dirty="0" err="1"/>
              <a:t>other</a:t>
            </a:r>
            <a:endParaRPr lang="de-DE" dirty="0"/>
          </a:p>
          <a:p>
            <a:endParaRPr lang="de-DE" sz="2000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0461920E-253F-A546-3293-54BA3F148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7790" y="6099216"/>
            <a:ext cx="9510010" cy="568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err="1"/>
              <a:t>Completed</a:t>
            </a:r>
            <a:r>
              <a:rPr lang="de-DE" sz="2400" dirty="0"/>
              <a:t> </a:t>
            </a:r>
            <a:r>
              <a:rPr lang="de-DE" sz="2400" dirty="0" err="1"/>
              <a:t>buildings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energy</a:t>
            </a:r>
            <a:r>
              <a:rPr lang="de-DE" sz="2400" dirty="0"/>
              <a:t> type in per </a:t>
            </a:r>
            <a:r>
              <a:rPr lang="de-DE" sz="2400" dirty="0" err="1"/>
              <a:t>cent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4045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heating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9D4C13B-49BE-D2B8-69B9-B4685A3D6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790" y="1825625"/>
            <a:ext cx="9510010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2022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renewable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in 22%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housing</a:t>
            </a:r>
            <a:r>
              <a:rPr lang="de-DE" dirty="0"/>
              <a:t> stock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consumption</a:t>
            </a:r>
            <a:r>
              <a:rPr lang="de-DE" dirty="0"/>
              <a:t> per </a:t>
            </a:r>
            <a:r>
              <a:rPr lang="de-DE" dirty="0" err="1"/>
              <a:t>heated</a:t>
            </a:r>
            <a:r>
              <a:rPr lang="de-DE" dirty="0"/>
              <a:t> </a:t>
            </a:r>
            <a:r>
              <a:rPr lang="de-DE" dirty="0" err="1"/>
              <a:t>square</a:t>
            </a:r>
            <a:r>
              <a:rPr lang="de-DE" dirty="0"/>
              <a:t> </a:t>
            </a:r>
            <a:r>
              <a:rPr lang="de-DE" dirty="0" err="1"/>
              <a:t>metre</a:t>
            </a:r>
            <a:r>
              <a:rPr lang="de-DE" dirty="0"/>
              <a:t> </a:t>
            </a:r>
            <a:r>
              <a:rPr lang="de-DE" dirty="0" err="1"/>
              <a:t>decreases</a:t>
            </a:r>
            <a:r>
              <a:rPr lang="de-DE" dirty="0"/>
              <a:t> </a:t>
            </a:r>
            <a:r>
              <a:rPr lang="de-DE" dirty="0" err="1"/>
              <a:t>annually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climate</a:t>
            </a:r>
            <a:r>
              <a:rPr lang="de-DE" dirty="0"/>
              <a:t> </a:t>
            </a:r>
            <a:r>
              <a:rPr lang="de-DE" dirty="0" err="1"/>
              <a:t>change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largest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consumtion</a:t>
            </a:r>
            <a:r>
              <a:rPr lang="de-DE" dirty="0"/>
              <a:t> in </a:t>
            </a:r>
            <a:r>
              <a:rPr lang="de-DE" dirty="0" err="1"/>
              <a:t>residential</a:t>
            </a:r>
            <a:r>
              <a:rPr lang="de-DE" dirty="0"/>
              <a:t> </a:t>
            </a:r>
            <a:r>
              <a:rPr lang="de-DE" dirty="0" err="1"/>
              <a:t>buildings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(66%) and </a:t>
            </a:r>
            <a:r>
              <a:rPr lang="de-DE" dirty="0" err="1"/>
              <a:t>hot</a:t>
            </a:r>
            <a:r>
              <a:rPr lang="de-DE" dirty="0"/>
              <a:t> </a:t>
            </a:r>
            <a:r>
              <a:rPr lang="de-DE" dirty="0" err="1"/>
              <a:t>water</a:t>
            </a:r>
            <a:r>
              <a:rPr lang="de-DE" dirty="0"/>
              <a:t> (16%)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1504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2468</Words>
  <Application>Microsoft Office PowerPoint</Application>
  <PresentationFormat>Widescreen</PresentationFormat>
  <Paragraphs>317</Paragraphs>
  <Slides>46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Aptos</vt:lpstr>
      <vt:lpstr>Aptos Display</vt:lpstr>
      <vt:lpstr>Arial</vt:lpstr>
      <vt:lpstr>Calibri</vt:lpstr>
      <vt:lpstr>Cambria Math</vt:lpstr>
      <vt:lpstr>Courier New</vt:lpstr>
      <vt:lpstr>Wingdings</vt:lpstr>
      <vt:lpstr>Office</vt:lpstr>
      <vt:lpstr>Modelling buildings and their heating systems</vt:lpstr>
      <vt:lpstr>Motivation for this topic</vt:lpstr>
      <vt:lpstr>Motivation</vt:lpstr>
      <vt:lpstr>Building stock in Germany</vt:lpstr>
      <vt:lpstr>Building stock in Germany - energy standards</vt:lpstr>
      <vt:lpstr>Building stock in Germany – overview buildings</vt:lpstr>
      <vt:lpstr>Building stock in Germany – overview buildings</vt:lpstr>
      <vt:lpstr>Building stock in Germany – overview heating</vt:lpstr>
      <vt:lpstr>Building stock in Germany – overview heating</vt:lpstr>
      <vt:lpstr>Building stock in Germany – chosen houses</vt:lpstr>
      <vt:lpstr>How does a heat pump work?</vt:lpstr>
      <vt:lpstr>How does a heat pump work - principle</vt:lpstr>
      <vt:lpstr>How does a heat pump work?</vt:lpstr>
      <vt:lpstr>How do different heat pumps work? ASHP vs. GSHP</vt:lpstr>
      <vt:lpstr>How does a heat pump work? -&gt; COP and what influences it</vt:lpstr>
      <vt:lpstr>What‘s Modelica?</vt:lpstr>
      <vt:lpstr>What‘s Modelica</vt:lpstr>
      <vt:lpstr>What‘s Modelica - AixLib</vt:lpstr>
      <vt:lpstr>Weather data (2015)</vt:lpstr>
      <vt:lpstr>Preprocessing</vt:lpstr>
      <vt:lpstr>Modelica Simulation Run</vt:lpstr>
      <vt:lpstr>Parameters</vt:lpstr>
      <vt:lpstr>Tabula parameters</vt:lpstr>
      <vt:lpstr>Validating the model with Tabula</vt:lpstr>
      <vt:lpstr>Validating the model with Tabula – example </vt:lpstr>
      <vt:lpstr>Comparisons (relevant plots)</vt:lpstr>
      <vt:lpstr>1978 building in whole 2015</vt:lpstr>
      <vt:lpstr>PowerPoint Presentation</vt:lpstr>
      <vt:lpstr>1978 building vs 2016 building in 2015</vt:lpstr>
      <vt:lpstr>2016 building in cold vs normal winter (2015)</vt:lpstr>
      <vt:lpstr>1948 building in 2015, refurbished (do advanced next)</vt:lpstr>
      <vt:lpstr>Night setback difference 2015 normal</vt:lpstr>
      <vt:lpstr>Compare 2015 and 2045 T timeseries</vt:lpstr>
      <vt:lpstr>2016 building in cold vs normal winter (2045?)</vt:lpstr>
      <vt:lpstr>2016 house  2015 and 2045 weather compared</vt:lpstr>
      <vt:lpstr>2016 house  2015 and 2045 weather compared</vt:lpstr>
      <vt:lpstr>2016 house  2045 normal weather and cold winter compared</vt:lpstr>
      <vt:lpstr>2016 house  2045 normal weather and cold winter compared</vt:lpstr>
      <vt:lpstr>PowerPoint Presentation</vt:lpstr>
      <vt:lpstr>Conclusions</vt:lpstr>
      <vt:lpstr>Whats next?</vt:lpstr>
      <vt:lpstr>Thanks for listening!</vt:lpstr>
      <vt:lpstr>Sources</vt:lpstr>
      <vt:lpstr>3 questions, 4 answers each</vt:lpstr>
      <vt:lpstr>Do you have any questions?</vt:lpstr>
      <vt:lpstr>A0 Poster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buildings and their heating systems</dc:title>
  <dc:creator>André Osthövener</dc:creator>
  <cp:lastModifiedBy>André Osthövener</cp:lastModifiedBy>
  <cp:revision>29</cp:revision>
  <dcterms:created xsi:type="dcterms:W3CDTF">2025-06-07T09:35:23Z</dcterms:created>
  <dcterms:modified xsi:type="dcterms:W3CDTF">2025-06-30T07:59:14Z</dcterms:modified>
</cp:coreProperties>
</file>